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345" r:id="rId19"/>
    <p:sldId id="274" r:id="rId20"/>
    <p:sldId id="333" r:id="rId21"/>
    <p:sldId id="334" r:id="rId22"/>
    <p:sldId id="335" r:id="rId23"/>
    <p:sldId id="336" r:id="rId24"/>
    <p:sldId id="337" r:id="rId25"/>
    <p:sldId id="275" r:id="rId26"/>
    <p:sldId id="276" r:id="rId27"/>
    <p:sldId id="271" r:id="rId28"/>
    <p:sldId id="277" r:id="rId29"/>
    <p:sldId id="278" r:id="rId30"/>
    <p:sldId id="279" r:id="rId31"/>
    <p:sldId id="280" r:id="rId32"/>
    <p:sldId id="281" r:id="rId33"/>
    <p:sldId id="328" r:id="rId34"/>
    <p:sldId id="329" r:id="rId35"/>
    <p:sldId id="330" r:id="rId36"/>
    <p:sldId id="285" r:id="rId37"/>
    <p:sldId id="351" r:id="rId38"/>
    <p:sldId id="282" r:id="rId39"/>
    <p:sldId id="327" r:id="rId40"/>
    <p:sldId id="318" r:id="rId41"/>
    <p:sldId id="319" r:id="rId42"/>
    <p:sldId id="320" r:id="rId43"/>
    <p:sldId id="321" r:id="rId44"/>
    <p:sldId id="322" r:id="rId45"/>
    <p:sldId id="323" r:id="rId46"/>
    <p:sldId id="284" r:id="rId47"/>
    <p:sldId id="332" r:id="rId48"/>
    <p:sldId id="331" r:id="rId49"/>
    <p:sldId id="348" r:id="rId50"/>
    <p:sldId id="297" r:id="rId51"/>
    <p:sldId id="340" r:id="rId52"/>
    <p:sldId id="325" r:id="rId53"/>
    <p:sldId id="324" r:id="rId54"/>
    <p:sldId id="298" r:id="rId55"/>
    <p:sldId id="341" r:id="rId56"/>
    <p:sldId id="343" r:id="rId57"/>
    <p:sldId id="288" r:id="rId58"/>
    <p:sldId id="342" r:id="rId59"/>
    <p:sldId id="290" r:id="rId60"/>
    <p:sldId id="339" r:id="rId61"/>
    <p:sldId id="349" r:id="rId62"/>
    <p:sldId id="291" r:id="rId63"/>
    <p:sldId id="292" r:id="rId64"/>
    <p:sldId id="293" r:id="rId65"/>
    <p:sldId id="294" r:id="rId66"/>
    <p:sldId id="300" r:id="rId67"/>
    <p:sldId id="299" r:id="rId68"/>
    <p:sldId id="313" r:id="rId69"/>
    <p:sldId id="301" r:id="rId70"/>
    <p:sldId id="302" r:id="rId71"/>
    <p:sldId id="314" r:id="rId72"/>
    <p:sldId id="315" r:id="rId73"/>
    <p:sldId id="316" r:id="rId74"/>
    <p:sldId id="303" r:id="rId75"/>
    <p:sldId id="304" r:id="rId76"/>
    <p:sldId id="305" r:id="rId77"/>
    <p:sldId id="306" r:id="rId78"/>
    <p:sldId id="307" r:id="rId79"/>
    <p:sldId id="346" r:id="rId80"/>
    <p:sldId id="347" r:id="rId81"/>
    <p:sldId id="310" r:id="rId82"/>
    <p:sldId id="311" r:id="rId83"/>
    <p:sldId id="312" r:id="rId84"/>
    <p:sldId id="338" r:id="rId85"/>
    <p:sldId id="350" r:id="rId8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4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jpeg>
</file>

<file path=ppt/media/image43.jpeg>
</file>

<file path=ppt/media/image44.jpeg>
</file>

<file path=ppt/media/image45.jfif>
</file>

<file path=ppt/media/image5.jpeg>
</file>

<file path=ppt/media/image6.jpe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5CCB6-B650-45E6-BEAD-623167FD90E7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05C6FC-3BD2-4246-A497-910AF2AB41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0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B643190-F6AC-405E-A560-4E31A5F43F17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6004E-5381-431A-8BA6-424D7BDF7D80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C2325-82E9-40EF-9CC2-FA3FCC549CCB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F9E25-C191-4F7C-AF74-C1E5D4BFA533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4C38E-EF2E-48CE-BC05-593E1CFB5308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1E619-F784-4497-9B9D-78CBB6C5A75C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63D95-CECC-4672-9CBB-84447DD3EAED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83B6-7F2A-47D9-99EA-417612B8544A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C036B-7F74-4653-8C25-E970F7C53D85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1FD02-9D45-43B0-98D3-6897BAD122BF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CFD9-8874-40BD-9173-DC1FBA4C62B2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D4AC-30C6-424E-BFDC-37196777B433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73A10-E30D-4C21-87B7-FCBBB34CECA2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E28A3-6889-4EC8-BA77-A98A3AA40B43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FAC01-9A25-45BF-96C6-08A7FDF24C00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15DC-5700-4D72-BD3C-B4E3A16612EC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D86C-2AB0-45B5-9ADE-AE5B2A8B4AC7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64D02-7293-4810-92F8-65795CB906A7}" type="datetime1">
              <a:rPr lang="en-US" smtClean="0"/>
              <a:pPr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sigcse2019-workshops-saturday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jfif"/><Relationship Id="rId4" Type="http://schemas.openxmlformats.org/officeDocument/2006/relationships/image" Target="../media/image44.jpe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athworks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BOOTING INTO AI: Startup instructions for teaching artificial intelligence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Brian K. Hare</a:t>
            </a:r>
            <a:br>
              <a:rPr lang="en-US" dirty="0" smtClean="0"/>
            </a:br>
            <a:r>
              <a:rPr lang="en-US" dirty="0" smtClean="0"/>
              <a:t>University of Missouri-Kansas City</a:t>
            </a:r>
          </a:p>
          <a:p>
            <a:r>
              <a:rPr lang="en-US" dirty="0" smtClean="0"/>
              <a:t>David Heise </a:t>
            </a:r>
            <a:br>
              <a:rPr lang="en-US" dirty="0" smtClean="0"/>
            </a:br>
            <a:r>
              <a:rPr lang="en-US" dirty="0" smtClean="0"/>
              <a:t>Lincoln University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876423" y="5410201"/>
            <a:ext cx="9835285" cy="380999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48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&amp;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Learning from examples </a:t>
            </a:r>
          </a:p>
          <a:p>
            <a:pPr lvl="1"/>
            <a:r>
              <a:rPr lang="en-US" dirty="0" smtClean="0"/>
              <a:t>Reinforcement </a:t>
            </a:r>
          </a:p>
          <a:p>
            <a:pPr lvl="1"/>
            <a:r>
              <a:rPr lang="en-US" dirty="0" smtClean="0"/>
              <a:t>Supervised </a:t>
            </a:r>
          </a:p>
          <a:p>
            <a:r>
              <a:rPr lang="en-US" dirty="0" smtClean="0"/>
              <a:t>Linear classifiers (regression models) </a:t>
            </a:r>
          </a:p>
          <a:p>
            <a:r>
              <a:rPr lang="en-US" dirty="0" smtClean="0"/>
              <a:t>Inductive learning</a:t>
            </a:r>
          </a:p>
          <a:p>
            <a:r>
              <a:rPr lang="en-US" dirty="0" smtClean="0"/>
              <a:t>Learning probabilistic models 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6"/>
            <a:ext cx="10154662" cy="286616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379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Knowledge engineering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Knowledge representation </a:t>
            </a:r>
          </a:p>
          <a:p>
            <a:r>
              <a:rPr lang="en-US" dirty="0" smtClean="0"/>
              <a:t>Expert systems </a:t>
            </a:r>
          </a:p>
          <a:p>
            <a:r>
              <a:rPr lang="en-US" dirty="0" smtClean="0"/>
              <a:t>Knowledge extraction </a:t>
            </a:r>
          </a:p>
          <a:p>
            <a:r>
              <a:rPr lang="en-US" dirty="0" smtClean="0"/>
              <a:t>Semantic Web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6"/>
            <a:ext cx="10256262" cy="332798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7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Robotics, Autonomous Planning, Scheduling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Autonomous Vehicles </a:t>
            </a:r>
          </a:p>
          <a:p>
            <a:r>
              <a:rPr lang="en-US" dirty="0" smtClean="0"/>
              <a:t>Automated Assembly</a:t>
            </a:r>
          </a:p>
          <a:p>
            <a:r>
              <a:rPr lang="en-US" dirty="0" smtClean="0"/>
              <a:t>Route Finding </a:t>
            </a:r>
          </a:p>
          <a:p>
            <a:r>
              <a:rPr lang="en-US" dirty="0" smtClean="0"/>
              <a:t>Job scheduling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219316" cy="323561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44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whirlwind tour of artificial intelligence &amp; machine learning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Techniques &amp; Tools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173134" cy="425161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44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Classical uninformed Search 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Breadth first </a:t>
            </a:r>
          </a:p>
          <a:p>
            <a:r>
              <a:rPr lang="en-US" dirty="0" smtClean="0"/>
              <a:t>Depth first </a:t>
            </a:r>
          </a:p>
          <a:p>
            <a:pPr lvl="1"/>
            <a:r>
              <a:rPr lang="en-US" dirty="0" smtClean="0"/>
              <a:t>Depth-limited</a:t>
            </a:r>
          </a:p>
          <a:p>
            <a:pPr lvl="1"/>
            <a:r>
              <a:rPr lang="en-US" dirty="0" smtClean="0"/>
              <a:t>Iterative deepening</a:t>
            </a:r>
          </a:p>
          <a:p>
            <a:r>
              <a:rPr lang="en-US" dirty="0" smtClean="0"/>
              <a:t>Uniform Cost </a:t>
            </a:r>
          </a:p>
          <a:p>
            <a:r>
              <a:rPr lang="en-US" dirty="0" smtClean="0"/>
              <a:t>Bidirectional 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769" y="1843086"/>
            <a:ext cx="2592208" cy="1661173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136189" cy="4159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291" y="4020343"/>
            <a:ext cx="2429164" cy="1549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66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Classical Informed (heuristic) search 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Greedy best-first </a:t>
            </a:r>
          </a:p>
          <a:p>
            <a:r>
              <a:rPr lang="en-US" dirty="0" smtClean="0"/>
              <a:t>Recursive best-first </a:t>
            </a:r>
          </a:p>
          <a:p>
            <a:pPr lvl="1"/>
            <a:r>
              <a:rPr lang="en-US" dirty="0" smtClean="0"/>
              <a:t>Backs up scores of leaves to reduce memory demands </a:t>
            </a:r>
          </a:p>
          <a:p>
            <a:r>
              <a:rPr lang="en-US" dirty="0" smtClean="0"/>
              <a:t>Selection/generation of admissible &amp; consistent heuristics</a:t>
            </a:r>
          </a:p>
          <a:p>
            <a:pPr lvl="1"/>
            <a:r>
              <a:rPr lang="en-US" dirty="0" smtClean="0"/>
              <a:t>Reduced problems</a:t>
            </a:r>
          </a:p>
          <a:p>
            <a:pPr lvl="1"/>
            <a:r>
              <a:rPr lang="en-US" dirty="0" smtClean="0"/>
              <a:t>Relaxed problems </a:t>
            </a:r>
          </a:p>
          <a:p>
            <a:pPr lvl="1"/>
            <a:r>
              <a:rPr lang="en-US" dirty="0" smtClean="0"/>
              <a:t>Learning from experience </a:t>
            </a:r>
          </a:p>
          <a:p>
            <a:r>
              <a:rPr lang="en-US" dirty="0" smtClean="0"/>
              <a:t>Most others are variants of A*, minimizing F(n) = g(n) + h(n) </a:t>
            </a:r>
          </a:p>
          <a:p>
            <a:pPr lvl="1"/>
            <a:r>
              <a:rPr lang="en-US" dirty="0" smtClean="0"/>
              <a:t>Actual cost from start to node n + estimated (heuristic) cost from n to goal</a:t>
            </a:r>
          </a:p>
          <a:p>
            <a:pPr lvl="1"/>
            <a:r>
              <a:rPr lang="en-US" dirty="0" smtClean="0"/>
              <a:t>Memory-bound A*</a:t>
            </a:r>
          </a:p>
          <a:p>
            <a:pPr lvl="1"/>
            <a:r>
              <a:rPr lang="en-US" dirty="0" smtClean="0"/>
              <a:t>Iterative-deepening A*</a:t>
            </a:r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388216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02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Search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902691"/>
            <a:ext cx="9905999" cy="388851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Hill climbing (greedy local search)</a:t>
            </a:r>
          </a:p>
          <a:p>
            <a:pPr lvl="1"/>
            <a:r>
              <a:rPr lang="en-US" dirty="0" smtClean="0"/>
              <a:t>Generate successors, pick the one that looks best </a:t>
            </a:r>
          </a:p>
          <a:p>
            <a:pPr lvl="1"/>
            <a:r>
              <a:rPr lang="en-US" dirty="0" smtClean="0"/>
              <a:t>May get stuck on local maximum</a:t>
            </a:r>
          </a:p>
          <a:p>
            <a:r>
              <a:rPr lang="en-US" dirty="0" smtClean="0"/>
              <a:t>Stochastic hill climbing </a:t>
            </a:r>
          </a:p>
          <a:p>
            <a:pPr lvl="1"/>
            <a:r>
              <a:rPr lang="en-US" dirty="0" smtClean="0"/>
              <a:t>Randomly choose from all ‘uphill’ moves, either uniform or weighted  </a:t>
            </a:r>
          </a:p>
          <a:p>
            <a:r>
              <a:rPr lang="en-US" dirty="0" smtClean="0"/>
              <a:t>Beam search </a:t>
            </a:r>
          </a:p>
          <a:p>
            <a:pPr lvl="1"/>
            <a:r>
              <a:rPr lang="en-US" dirty="0" smtClean="0"/>
              <a:t>Start with k states, generate multiple possible successors to all </a:t>
            </a:r>
          </a:p>
          <a:p>
            <a:pPr lvl="1"/>
            <a:r>
              <a:rPr lang="en-US" dirty="0" smtClean="0"/>
              <a:t>Keep best k successor states, so promising successors spread through pool</a:t>
            </a:r>
          </a:p>
          <a:p>
            <a:r>
              <a:rPr lang="en-US" dirty="0" smtClean="0"/>
              <a:t>These are all incomplete (not guaranteed to find solution) </a:t>
            </a:r>
          </a:p>
          <a:p>
            <a:pPr lvl="1"/>
            <a:r>
              <a:rPr lang="en-US" dirty="0" smtClean="0"/>
              <a:t>Random restart is usual solution to getting stuck </a:t>
            </a:r>
          </a:p>
          <a:p>
            <a:pPr lvl="1"/>
            <a:r>
              <a:rPr lang="en-US" dirty="0" smtClean="0"/>
              <a:t>Trivially, restart enough times &amp; eventually you’ll randomly generate a goal state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360507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009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Simulated Annealing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From some starting state, generate successor randomly </a:t>
            </a:r>
          </a:p>
          <a:p>
            <a:r>
              <a:rPr lang="en-US" dirty="0" smtClean="0"/>
              <a:t>If it’s an improvement (downhill), take it </a:t>
            </a:r>
          </a:p>
          <a:p>
            <a:r>
              <a:rPr lang="en-US" dirty="0" smtClean="0"/>
              <a:t>If not, take it anyway as long as it’s not “too much” worse </a:t>
            </a:r>
          </a:p>
          <a:p>
            <a:pPr lvl="1"/>
            <a:r>
              <a:rPr lang="en-US" dirty="0" smtClean="0"/>
              <a:t>Probability inversely proportional to size of increase</a:t>
            </a:r>
          </a:p>
          <a:p>
            <a:r>
              <a:rPr lang="en-US" dirty="0" smtClean="0"/>
              <a:t>Gradually become stricter about how much is too much </a:t>
            </a:r>
          </a:p>
          <a:p>
            <a:r>
              <a:rPr lang="en-US" dirty="0" smtClean="0"/>
              <a:t>Continue until convergence (no improvement in some large N of trials) </a:t>
            </a:r>
          </a:p>
          <a:p>
            <a:r>
              <a:rPr lang="en-US" dirty="0" smtClean="0"/>
              <a:t>Generalizes to multiple conflicting goals – objective function can be arbitrarily complex</a:t>
            </a:r>
          </a:p>
          <a:p>
            <a:r>
              <a:rPr lang="en-US" dirty="0" smtClean="0"/>
              <a:t>Used in VLSI layout, scheduling, routing, optimization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707" y="2249488"/>
            <a:ext cx="4440199" cy="3541712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43825" cy="406689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41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702080" cy="637598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53" y="183022"/>
            <a:ext cx="3729749" cy="3021996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367" y="1730522"/>
            <a:ext cx="3921573" cy="319356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5441" y="3703783"/>
            <a:ext cx="3646155" cy="2918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71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Genetic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Start with pool of candidates, rate on objective (‘fitness’) function </a:t>
            </a:r>
          </a:p>
          <a:p>
            <a:r>
              <a:rPr lang="en-US" dirty="0" smtClean="0"/>
              <a:t>Remove low scorers</a:t>
            </a:r>
          </a:p>
          <a:p>
            <a:r>
              <a:rPr lang="en-US" dirty="0" smtClean="0"/>
              <a:t>Generate replacements via combining 2 ‘parents’</a:t>
            </a:r>
          </a:p>
          <a:p>
            <a:pPr lvl="1"/>
            <a:r>
              <a:rPr lang="en-US" dirty="0" smtClean="0"/>
              <a:t>Crossover (shown here) </a:t>
            </a:r>
          </a:p>
          <a:p>
            <a:pPr lvl="1"/>
            <a:r>
              <a:rPr lang="en-US" dirty="0" smtClean="0"/>
              <a:t>Mutation </a:t>
            </a:r>
          </a:p>
          <a:p>
            <a:r>
              <a:rPr lang="en-US" dirty="0" smtClean="0"/>
              <a:t>Repeat until solution found or ‘good enough’ fitness obtained </a:t>
            </a:r>
          </a:p>
          <a:p>
            <a:r>
              <a:rPr lang="en-US" dirty="0" smtClean="0"/>
              <a:t>Used in circuit layout, scheduling, optimization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344" y="2958306"/>
            <a:ext cx="3590925" cy="2124075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99244" cy="397452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90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are we?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1" y="1764647"/>
            <a:ext cx="4878389" cy="397134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 smtClean="0"/>
              <a:t>Brian Hare, MS</a:t>
            </a:r>
            <a:br>
              <a:rPr lang="en-US" sz="2200" dirty="0" smtClean="0"/>
            </a:br>
            <a:r>
              <a:rPr lang="en-US" sz="2200" dirty="0" smtClean="0"/>
              <a:t>UMKC</a:t>
            </a:r>
          </a:p>
          <a:p>
            <a:pPr>
              <a:lnSpc>
                <a:spcPct val="100000"/>
              </a:lnSpc>
            </a:pPr>
            <a:r>
              <a:rPr lang="en-US" sz="2200" dirty="0" smtClean="0"/>
              <a:t>Urban public (state system) university</a:t>
            </a:r>
          </a:p>
          <a:p>
            <a:r>
              <a:rPr lang="en-US" sz="2200" dirty="0" smtClean="0"/>
              <a:t>CS, IT, ECE programs ABET Accredited</a:t>
            </a:r>
          </a:p>
          <a:p>
            <a:r>
              <a:rPr lang="en-US" sz="2200" dirty="0" smtClean="0"/>
              <a:t>Designed/taught Intro. to AI course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186" y="4653828"/>
            <a:ext cx="1416266" cy="1109408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822153" cy="425161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853083" y="1764647"/>
            <a:ext cx="5789611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 smtClean="0"/>
              <a:t>David Heise, Ph.D., P.E.</a:t>
            </a:r>
            <a:br>
              <a:rPr lang="en-US" sz="2200" dirty="0" smtClean="0"/>
            </a:br>
            <a:r>
              <a:rPr lang="en-US" sz="2200" dirty="0" smtClean="0"/>
              <a:t>Lincoln University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 smtClean="0"/>
              <a:t>Public, land-grant, historically black university, founded in 1866 by Civil War veterans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 smtClean="0"/>
              <a:t>CS, CIS, MBA/MIS programs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 smtClean="0"/>
              <a:t>Reintroduced AI course with computational intelligence focus</a:t>
            </a:r>
            <a:endParaRPr lang="en-US" sz="2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5258" y="4688525"/>
            <a:ext cx="3587783" cy="104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655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Genetic algorithms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Specify problem, define constraints, and how to define the optimum</a:t>
            </a:r>
          </a:p>
          <a:p>
            <a:r>
              <a:rPr lang="en-US" dirty="0" smtClean="0"/>
              <a:t>Represent the problem as a chromosome (array of numeric values)</a:t>
            </a:r>
          </a:p>
          <a:p>
            <a:r>
              <a:rPr lang="en-US" dirty="0" smtClean="0"/>
              <a:t>Define a fitness function to evaluate performance </a:t>
            </a:r>
          </a:p>
          <a:p>
            <a:r>
              <a:rPr lang="en-US" dirty="0" smtClean="0"/>
              <a:t>Construct operators</a:t>
            </a:r>
          </a:p>
          <a:p>
            <a:r>
              <a:rPr lang="en-US" dirty="0" smtClean="0"/>
              <a:t>Run the GA, tune its parameters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53062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90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Genetic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99244" cy="397452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972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0725" y="352425"/>
            <a:ext cx="8210550" cy="6153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7590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Genetic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99244" cy="397452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983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0725" y="352425"/>
            <a:ext cx="8210550" cy="6153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7590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Genetic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99244" cy="397452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993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5488" y="357188"/>
            <a:ext cx="8201025" cy="6143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7590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Genetic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99244" cy="397452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1003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5488" y="352425"/>
            <a:ext cx="8201025" cy="6153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7590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Nondeterministic search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What if our actions don’t always work, or may have more than 1 possible result?</a:t>
            </a:r>
          </a:p>
          <a:p>
            <a:r>
              <a:rPr lang="en-US" dirty="0" smtClean="0"/>
              <a:t>Need a strategy that works for any of the possible outcomes </a:t>
            </a:r>
          </a:p>
          <a:p>
            <a:r>
              <a:rPr lang="en-US" dirty="0" smtClean="0"/>
              <a:t>Modeled by an AND-OR tree</a:t>
            </a:r>
          </a:p>
          <a:p>
            <a:pPr lvl="1"/>
            <a:r>
              <a:rPr lang="en-US" dirty="0" smtClean="0"/>
              <a:t>OR nodes are choices we make; we do this OR that </a:t>
            </a:r>
          </a:p>
          <a:p>
            <a:pPr lvl="1"/>
            <a:r>
              <a:rPr lang="en-US" dirty="0" smtClean="0"/>
              <a:t>But after making a choice, we must be ready for this result AND that result, as either might happen </a:t>
            </a:r>
          </a:p>
          <a:p>
            <a:pPr lvl="1"/>
            <a:r>
              <a:rPr lang="en-US" dirty="0" smtClean="0"/>
              <a:t>Plan is successful if there is a goal state at each leaf, a valid choice made at each OR, and every path followed from each AND ends in a leaf </a:t>
            </a:r>
          </a:p>
          <a:p>
            <a:pPr lvl="1"/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126953" cy="369743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797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Partial or no observation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What if we can’t perceive some of the environment (or maybe not any of it, because we have no sensor)? </a:t>
            </a:r>
          </a:p>
          <a:p>
            <a:r>
              <a:rPr lang="en-US" dirty="0" smtClean="0"/>
              <a:t>Must generate list of </a:t>
            </a:r>
            <a:r>
              <a:rPr lang="en-US" i="1" dirty="0" smtClean="0"/>
              <a:t>belief states</a:t>
            </a:r>
            <a:r>
              <a:rPr lang="en-US" dirty="0" smtClean="0"/>
              <a:t> (situations we </a:t>
            </a:r>
            <a:r>
              <a:rPr lang="en-US" i="1" dirty="0" smtClean="0"/>
              <a:t>could possibly</a:t>
            </a:r>
            <a:r>
              <a:rPr lang="en-US" dirty="0" smtClean="0"/>
              <a:t> be in) and apply search algorithm to those </a:t>
            </a:r>
          </a:p>
          <a:p>
            <a:pPr lvl="1"/>
            <a:r>
              <a:rPr lang="en-US" dirty="0" smtClean="0"/>
              <a:t>If actions are reversible (environment can be safely explored) we can choose actions that are helpful in ANY state we might be in </a:t>
            </a:r>
          </a:p>
          <a:p>
            <a:pPr lvl="1"/>
            <a:r>
              <a:rPr lang="en-US" dirty="0" smtClean="0"/>
              <a:t>If actions are potentially irreversible (e.g. we might fall off a cliff) we should choose only those actions that are safe in ALL states we might be in </a:t>
            </a:r>
          </a:p>
          <a:p>
            <a:r>
              <a:rPr lang="en-US" dirty="0" smtClean="0"/>
              <a:t>The number of possible states may be very high—need a way of specifying higher-level information, e.g. “I’m at least 2 feet from the wall.” </a:t>
            </a:r>
          </a:p>
          <a:p>
            <a:r>
              <a:rPr lang="en-US" dirty="0" smtClean="0"/>
              <a:t>Or we may take a sample—we don’t have time to analyze all possible hands everyone else at the poker table may have, so we generate a few dozen to few hundred hands &amp; estimate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182371" cy="388216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159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Adversarial Search (Games)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5868990" cy="354171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Can’t search game tree out to the end, need evaluation function </a:t>
            </a:r>
          </a:p>
          <a:p>
            <a:r>
              <a:rPr lang="en-US" dirty="0" smtClean="0"/>
              <a:t>Minimax algorithm</a:t>
            </a:r>
          </a:p>
          <a:p>
            <a:r>
              <a:rPr lang="en-US" dirty="0" smtClean="0"/>
              <a:t>Alpha-beta cutoff increases speed</a:t>
            </a:r>
          </a:p>
          <a:p>
            <a:r>
              <a:rPr lang="en-US" dirty="0" smtClean="0"/>
              <a:t>Probabilistic alpha-beta increases it more </a:t>
            </a:r>
          </a:p>
          <a:p>
            <a:r>
              <a:rPr lang="en-US" dirty="0" smtClean="0"/>
              <a:t> Various methods &amp; heuristics (killer moves, quiescence checks, transposition tables) to improve speed or reliability </a:t>
            </a:r>
          </a:p>
          <a:p>
            <a:r>
              <a:rPr lang="en-US" dirty="0" smtClean="0"/>
              <a:t>Forward pruning fast but dangerous (may unknowingly cut off the optimum branch) </a:t>
            </a:r>
          </a:p>
          <a:p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6447" y="2189163"/>
            <a:ext cx="3053699" cy="3541712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62298" cy="462107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20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Stochastic games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In some games there’s an element of randomness as to what moves are legal (e.g. backgammon--roll the dice then select move) </a:t>
            </a:r>
          </a:p>
          <a:p>
            <a:r>
              <a:rPr lang="en-US" dirty="0" smtClean="0"/>
              <a:t>Add extra layer (chance nodes) to weight by probability </a:t>
            </a:r>
          </a:p>
          <a:p>
            <a:r>
              <a:rPr lang="en-US" dirty="0" smtClean="0"/>
              <a:t>Tree is larger but search methods essentially the same </a:t>
            </a:r>
          </a:p>
          <a:p>
            <a:r>
              <a:rPr lang="en-US" dirty="0" smtClean="0"/>
              <a:t>To deal with explosion in tree size, some form of sampling is often used to produce estimate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665" y="2249488"/>
            <a:ext cx="4722282" cy="3541712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683607" cy="471343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77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Monte </a:t>
            </a:r>
            <a:r>
              <a:rPr lang="en-US" dirty="0" err="1" smtClean="0"/>
              <a:t>carlo</a:t>
            </a:r>
            <a:r>
              <a:rPr lang="en-US" dirty="0" smtClean="0"/>
              <a:t> tree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Randomly select moves until terminal state is reached</a:t>
            </a:r>
          </a:p>
          <a:p>
            <a:pPr lvl="1"/>
            <a:r>
              <a:rPr lang="en-US" dirty="0" smtClean="0"/>
              <a:t>Light playout: move selection purely random </a:t>
            </a:r>
          </a:p>
          <a:p>
            <a:pPr lvl="1"/>
            <a:r>
              <a:rPr lang="en-US" dirty="0" smtClean="0"/>
              <a:t>Heavy playout: move selection weighted by probability a given move is best according to some evaluation. Useful if there are many possible moves but only a few good moves. </a:t>
            </a:r>
          </a:p>
          <a:p>
            <a:r>
              <a:rPr lang="en-US" dirty="0" smtClean="0"/>
              <a:t>Propagate back up tree, counting win/loss/draw (payout) </a:t>
            </a:r>
          </a:p>
          <a:p>
            <a:r>
              <a:rPr lang="en-US" dirty="0" smtClean="0"/>
              <a:t>Selection method strikes balance between further exploration of promising nodes &amp; re-checking nodes that haven’t been tried in a while </a:t>
            </a:r>
          </a:p>
          <a:p>
            <a:r>
              <a:rPr lang="en-US" dirty="0" smtClean="0"/>
              <a:t>This was the method used by Google Alpha Zero to learn world-championship level chess in 2 days and world-championship Go in 2 weeks </a:t>
            </a:r>
          </a:p>
          <a:p>
            <a:pPr lvl="1"/>
            <a:r>
              <a:rPr lang="en-US" dirty="0" smtClean="0"/>
              <a:t>MC tree search data used to train neural network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92560"/>
            <a:ext cx="4875213" cy="3255567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62298" cy="360507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39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are we here?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Think this…. 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706" y="3073400"/>
            <a:ext cx="2717800" cy="2717800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Not this</a:t>
            </a:r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003" y="3073400"/>
            <a:ext cx="2603606" cy="271780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6"/>
            <a:ext cx="9905999" cy="295852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67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Constraint satisfaction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141412" y="1828800"/>
            <a:ext cx="9905999" cy="3962401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Given a set of variables X with possible values D, find an assignment of values to variables such that all constraints are satisfied </a:t>
            </a:r>
          </a:p>
          <a:p>
            <a:pPr lvl="1"/>
            <a:r>
              <a:rPr lang="en-US" dirty="0" smtClean="0"/>
              <a:t>Map coloring (adjacent areas must have different colors), job scheduling (some must complete before others can start, some can’t be done simultaneously)</a:t>
            </a:r>
          </a:p>
          <a:p>
            <a:r>
              <a:rPr lang="en-US" dirty="0" smtClean="0"/>
              <a:t>Form graph of constraints (variables are nodes, constraints between them are edges) </a:t>
            </a:r>
          </a:p>
          <a:p>
            <a:pPr lvl="1"/>
            <a:r>
              <a:rPr lang="en-US" dirty="0" smtClean="0"/>
              <a:t>May also have global constraints such as </a:t>
            </a:r>
            <a:r>
              <a:rPr lang="en-US" i="1" dirty="0" err="1" smtClean="0"/>
              <a:t>alldiff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May have preference constraints </a:t>
            </a:r>
          </a:p>
          <a:p>
            <a:pPr lvl="1"/>
            <a:r>
              <a:rPr lang="en-US" dirty="0" smtClean="0"/>
              <a:t>Can apply </a:t>
            </a:r>
            <a:r>
              <a:rPr lang="en-US" i="1" dirty="0" smtClean="0"/>
              <a:t>constraint propagation</a:t>
            </a:r>
            <a:r>
              <a:rPr lang="en-US" dirty="0" smtClean="0"/>
              <a:t> to reduce search space further by eliminating possible values for a variable </a:t>
            </a:r>
          </a:p>
          <a:p>
            <a:r>
              <a:rPr lang="en-US" dirty="0" smtClean="0"/>
              <a:t>Search through remaining state space using standard backtracking search </a:t>
            </a:r>
          </a:p>
          <a:p>
            <a:pPr lvl="1"/>
            <a:r>
              <a:rPr lang="en-US" dirty="0" smtClean="0"/>
              <a:t>Heuristics can guide choice of where to look next, so faster than brute force </a:t>
            </a:r>
          </a:p>
          <a:p>
            <a:r>
              <a:rPr lang="en-US" dirty="0" smtClean="0"/>
              <a:t>Local search methods also work very well </a:t>
            </a:r>
          </a:p>
          <a:p>
            <a:r>
              <a:rPr lang="en-US" dirty="0" smtClean="0"/>
              <a:t>Some problems (e.g. Sudoku) can be solved without search just by applying constraints; otherwise constraints reduce remaining search space 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794444" cy="360507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13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Propositional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Expresses knowledge as various statements that are true or false, connected with AND or </a:t>
            </a:r>
            <a:r>
              <a:rPr lang="en-US" dirty="0" err="1" smtClean="0"/>
              <a:t>OR</a:t>
            </a:r>
            <a:r>
              <a:rPr lang="en-US" dirty="0" smtClean="0"/>
              <a:t>. </a:t>
            </a:r>
          </a:p>
          <a:p>
            <a:r>
              <a:rPr lang="en-US" dirty="0" smtClean="0"/>
              <a:t>Conclusions can be searched for automatically via </a:t>
            </a:r>
            <a:r>
              <a:rPr lang="en-US" i="1" dirty="0" smtClean="0"/>
              <a:t>resolution:</a:t>
            </a:r>
            <a:r>
              <a:rPr lang="en-US" dirty="0" smtClean="0"/>
              <a:t> A </a:t>
            </a:r>
            <a:r>
              <a:rPr lang="en-US" dirty="0" smtClean="0">
                <a:sym typeface="Symbol" panose="05050102010706020507" pitchFamily="18" charset="2"/>
              </a:rPr>
              <a:t>B, BC implies A  C</a:t>
            </a:r>
          </a:p>
          <a:p>
            <a:r>
              <a:rPr lang="en-US" dirty="0" smtClean="0">
                <a:sym typeface="Symbol" panose="05050102010706020507" pitchFamily="18" charset="2"/>
              </a:rPr>
              <a:t>A </a:t>
            </a:r>
            <a:r>
              <a:rPr lang="en-US" i="1" dirty="0" smtClean="0">
                <a:sym typeface="Symbol" panose="05050102010706020507" pitchFamily="18" charset="2"/>
              </a:rPr>
              <a:t>knowledge base</a:t>
            </a:r>
            <a:r>
              <a:rPr lang="en-US" dirty="0" smtClean="0">
                <a:sym typeface="Symbol" panose="05050102010706020507" pitchFamily="18" charset="2"/>
              </a:rPr>
              <a:t> (KB) is built up based on what’s known originally and what can be deduced</a:t>
            </a:r>
          </a:p>
          <a:p>
            <a:r>
              <a:rPr lang="en-US" dirty="0" smtClean="0">
                <a:sym typeface="Symbol" panose="05050102010706020507" pitchFamily="18" charset="2"/>
              </a:rPr>
              <a:t>Proof of statement </a:t>
            </a:r>
            <a:r>
              <a:rPr lang="en-US" i="1" dirty="0" smtClean="0">
                <a:sym typeface="Symbol" panose="05050102010706020507" pitchFamily="18" charset="2"/>
              </a:rPr>
              <a:t>a</a:t>
            </a:r>
            <a:r>
              <a:rPr lang="en-US" dirty="0" smtClean="0">
                <a:sym typeface="Symbol" panose="05050102010706020507" pitchFamily="18" charset="2"/>
              </a:rPr>
              <a:t> consists of showing KB and not-a is </a:t>
            </a:r>
            <a:r>
              <a:rPr lang="en-US" dirty="0" err="1" smtClean="0">
                <a:sym typeface="Symbol" panose="05050102010706020507" pitchFamily="18" charset="2"/>
              </a:rPr>
              <a:t>unsatisfiable</a:t>
            </a:r>
            <a:r>
              <a:rPr lang="en-US" dirty="0" smtClean="0">
                <a:sym typeface="Symbol" panose="05050102010706020507" pitchFamily="18" charset="2"/>
              </a:rPr>
              <a:t>. (So not-a cannot be true, so a must be true) </a:t>
            </a:r>
          </a:p>
          <a:p>
            <a:pPr lvl="1"/>
            <a:r>
              <a:rPr lang="en-US" dirty="0" smtClean="0">
                <a:sym typeface="Symbol" panose="05050102010706020507" pitchFamily="18" charset="2"/>
              </a:rPr>
              <a:t>Most real-world problems aren’t this bad, but satisfiability is NP-Complete in worst case. </a:t>
            </a:r>
          </a:p>
          <a:p>
            <a:r>
              <a:rPr lang="en-US" dirty="0" smtClean="0">
                <a:sym typeface="Symbol" panose="05050102010706020507" pitchFamily="18" charset="2"/>
              </a:rPr>
              <a:t>Simple and surprisingly powerful but no way to express general rules—”A piece may occupy only one square of the board at a time” requires “for time t, not-on-square A or not-on-square B” statements for every possible pair of squares A and B and time t </a:t>
            </a:r>
          </a:p>
          <a:p>
            <a:pPr lvl="1"/>
            <a:r>
              <a:rPr lang="en-US" dirty="0" smtClean="0">
                <a:sym typeface="Symbol" panose="05050102010706020507" pitchFamily="18" charset="2"/>
              </a:rPr>
              <a:t>Thus the rules of chess, while expressible in propositional logic, would take thousands of statements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88298" cy="398491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62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First-Order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Expresses relationships between objects</a:t>
            </a:r>
          </a:p>
          <a:p>
            <a:r>
              <a:rPr lang="en-US" dirty="0" smtClean="0"/>
              <a:t>Has qualifiers </a:t>
            </a:r>
            <a:r>
              <a:rPr lang="en-US" dirty="0" smtClean="0">
                <a:sym typeface="Symbol" panose="05050102010706020507" pitchFamily="18" charset="2"/>
              </a:rPr>
              <a:t>,  (Universal, for all; Existential, for some)</a:t>
            </a:r>
          </a:p>
          <a:p>
            <a:r>
              <a:rPr lang="en-US" dirty="0" smtClean="0">
                <a:sym typeface="Symbol" panose="05050102010706020507" pitchFamily="18" charset="2"/>
              </a:rPr>
              <a:t>Various rules allowing manipulation of logical statements </a:t>
            </a:r>
          </a:p>
          <a:p>
            <a:r>
              <a:rPr lang="en-US" dirty="0" smtClean="0">
                <a:sym typeface="Symbol" panose="05050102010706020507" pitchFamily="18" charset="2"/>
              </a:rPr>
              <a:t>Allows automation of various proof techniques</a:t>
            </a:r>
          </a:p>
          <a:p>
            <a:pPr lvl="1"/>
            <a:r>
              <a:rPr lang="en-US" dirty="0" smtClean="0">
                <a:sym typeface="Symbol" panose="05050102010706020507" pitchFamily="18" charset="2"/>
              </a:rPr>
              <a:t>Modus Ponens is the workhorse </a:t>
            </a:r>
          </a:p>
          <a:p>
            <a:r>
              <a:rPr lang="en-US" dirty="0" smtClean="0"/>
              <a:t>Forward chaining: Beginning with KB, find statements that can be combined; apply them. Continue until goal C emerges </a:t>
            </a:r>
          </a:p>
          <a:p>
            <a:r>
              <a:rPr lang="en-US" dirty="0" smtClean="0"/>
              <a:t>Backward chaining: Find statement in KB allowing goal as its conclusion (if A and B, then C). </a:t>
            </a:r>
          </a:p>
          <a:p>
            <a:pPr lvl="1"/>
            <a:r>
              <a:rPr lang="en-US" dirty="0" smtClean="0"/>
              <a:t>A and B are new goals; if both can be satisfied, goal is reached. </a:t>
            </a:r>
          </a:p>
          <a:p>
            <a:pPr lvl="1"/>
            <a:r>
              <a:rPr lang="en-US" dirty="0" smtClean="0"/>
              <a:t>Suppose we find “If X and Y, then A.” Fine, put X and Y onto the list to be satisfied </a:t>
            </a:r>
          </a:p>
          <a:p>
            <a:pPr lvl="1"/>
            <a:r>
              <a:rPr lang="en-US" dirty="0" smtClean="0"/>
              <a:t>This method avoids going down blind alleys. </a:t>
            </a:r>
          </a:p>
          <a:p>
            <a:r>
              <a:rPr lang="en-US" dirty="0" smtClean="0"/>
              <a:t>Prolog uses backward chaining. Used for circuit verification, parser construction, logical proof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642016" cy="3651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247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Expert Systems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3920117" cy="3541714"/>
          </a:xfrm>
        </p:spPr>
        <p:txBody>
          <a:bodyPr/>
          <a:lstStyle/>
          <a:p>
            <a:r>
              <a:rPr lang="en-US" dirty="0" smtClean="0"/>
              <a:t>Inference rules provided by domain experts or inferred statistically</a:t>
            </a:r>
          </a:p>
          <a:p>
            <a:r>
              <a:rPr lang="en-US" dirty="0" smtClean="0"/>
              <a:t>Conclusions may be deterministic or probabilistic </a:t>
            </a:r>
          </a:p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527" y="1329914"/>
            <a:ext cx="5914912" cy="4461286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835028" cy="619321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92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Expert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3651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942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0250" y="366713"/>
            <a:ext cx="8191500" cy="6124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9292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Expert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3651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952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0725" y="357188"/>
            <a:ext cx="8210550" cy="6143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9292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5111608" cy="3541714"/>
          </a:xfrm>
        </p:spPr>
        <p:txBody>
          <a:bodyPr>
            <a:normAutofit/>
          </a:bodyPr>
          <a:lstStyle/>
          <a:p>
            <a:r>
              <a:rPr lang="en-US" dirty="0" smtClean="0"/>
              <a:t>Identification of variables that reduce uncertainty in classification </a:t>
            </a:r>
          </a:p>
          <a:p>
            <a:r>
              <a:rPr lang="en-US" dirty="0" smtClean="0"/>
              <a:t>Often measured in </a:t>
            </a:r>
            <a:r>
              <a:rPr lang="en-US" i="1" dirty="0" smtClean="0"/>
              <a:t>information gain</a:t>
            </a:r>
            <a:r>
              <a:rPr lang="en-US" dirty="0" smtClean="0"/>
              <a:t> </a:t>
            </a:r>
          </a:p>
          <a:p>
            <a:r>
              <a:rPr lang="en-US" dirty="0" smtClean="0"/>
              <a:t>Ideally, each leaf is homogeneous</a:t>
            </a:r>
          </a:p>
          <a:p>
            <a:r>
              <a:rPr lang="en-US" dirty="0" smtClean="0"/>
              <a:t>Various methods of pruning to reduce risk of overtraining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305089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691" y="2249486"/>
            <a:ext cx="4875213" cy="2709698"/>
          </a:xfrm>
        </p:spPr>
      </p:pic>
    </p:spTree>
    <p:extLst>
      <p:ext uri="{BB962C8B-B14F-4D97-AF65-F5344CB8AC3E}">
        <p14:creationId xmlns:p14="http://schemas.microsoft.com/office/powerpoint/2010/main" val="2390826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decision tree from </a:t>
            </a:r>
            <a:r>
              <a:rPr lang="en-US" dirty="0" err="1" smtClean="0"/>
              <a:t>sigcse</a:t>
            </a:r>
            <a:r>
              <a:rPr lang="en-US" dirty="0" smtClean="0"/>
              <a:t> 2019</a:t>
            </a:r>
            <a:endParaRPr lang="en-US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04" b="20404"/>
          <a:stretch>
            <a:fillRect/>
          </a:stretch>
        </p:blipFill>
        <p:spPr>
          <a:xfrm>
            <a:off x="1141411" y="606425"/>
            <a:ext cx="9912354" cy="3845501"/>
          </a:xfrm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Identifying finger position to read ASL via machine vision. This was a student poster.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545062" cy="458560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342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&amp; Bayesian Reasoning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Application of conditional probabilities, esp. using Bayes’ Theorem</a:t>
            </a:r>
          </a:p>
          <a:p>
            <a:pPr lvl="1"/>
            <a:r>
              <a:rPr lang="en-US" dirty="0" smtClean="0"/>
              <a:t>Allows answering “Given this effect, how probable is this cause?” </a:t>
            </a:r>
          </a:p>
          <a:p>
            <a:pPr lvl="1"/>
            <a:r>
              <a:rPr lang="en-US" dirty="0" smtClean="0"/>
              <a:t>Naïve Bayes: Assume variables are conditionally independent</a:t>
            </a:r>
          </a:p>
          <a:p>
            <a:pPr lvl="2"/>
            <a:r>
              <a:rPr lang="en-US" dirty="0" smtClean="0"/>
              <a:t>Not always realistic but keeps problems tractable </a:t>
            </a:r>
          </a:p>
          <a:p>
            <a:r>
              <a:rPr lang="en-US" dirty="0" smtClean="0"/>
              <a:t>Exact computation of probabilities may (or may not) be possible </a:t>
            </a:r>
          </a:p>
          <a:p>
            <a:r>
              <a:rPr lang="en-US" dirty="0" smtClean="0"/>
              <a:t>But sampling methods sometimes used to estimate intractable problems </a:t>
            </a:r>
          </a:p>
          <a:p>
            <a:pPr lvl="1"/>
            <a:r>
              <a:rPr lang="en-US" dirty="0" smtClean="0"/>
              <a:t>Direct sampling, Likelihood Weighting, etc. </a:t>
            </a:r>
          </a:p>
          <a:p>
            <a:r>
              <a:rPr lang="en-US" dirty="0" err="1" smtClean="0"/>
              <a:t>Dempster</a:t>
            </a:r>
            <a:r>
              <a:rPr lang="en-US" dirty="0" smtClean="0"/>
              <a:t>-Shafer Theory allows modeling ignorance as well as uncertainty </a:t>
            </a:r>
          </a:p>
          <a:p>
            <a:r>
              <a:rPr lang="en-US" dirty="0" smtClean="0"/>
              <a:t>Certainty factors may be used when probabilities cannot be reliably estimated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3651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92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Fuzzy Sets &amp; Fuzzy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In a standard (crisp) set, an element is in or out. </a:t>
            </a:r>
          </a:p>
          <a:p>
            <a:r>
              <a:rPr lang="en-US" dirty="0" smtClean="0"/>
              <a:t>In a fuzzy set, membership is expressed as a real number in [0, 1] </a:t>
            </a:r>
          </a:p>
          <a:p>
            <a:r>
              <a:rPr lang="en-US" dirty="0" smtClean="0"/>
              <a:t>Fuzzy sets allow us to model a gradual transition or partial membership. </a:t>
            </a:r>
          </a:p>
          <a:p>
            <a:pPr lvl="1"/>
            <a:r>
              <a:rPr lang="en-US" dirty="0" smtClean="0"/>
              <a:t>So a 4’8” tall adult man might have 0.0 degree membership in the set of tall men, a 5’8” man might have 0.4 degree membership in the set of tall men, and a 6’8” man might have 1.0 degree membership in the set of tall men</a:t>
            </a:r>
          </a:p>
          <a:p>
            <a:r>
              <a:rPr lang="en-US" dirty="0" smtClean="0"/>
              <a:t>Various extensions of set theory allow computing degrees of membership as confidence intervals </a:t>
            </a:r>
          </a:p>
          <a:p>
            <a:r>
              <a:rPr lang="en-US" dirty="0" smtClean="0"/>
              <a:t>Has been applied to produce fuzzy control systems, used in semantic textual analysis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429" y="2249488"/>
            <a:ext cx="4738755" cy="3541712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729789" cy="489816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535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this for? 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Faculty without an AI background, </a:t>
            </a:r>
          </a:p>
          <a:p>
            <a:r>
              <a:rPr lang="en-US" dirty="0" smtClean="0"/>
              <a:t>Who nonetheless are given responsibility for an AI course, </a:t>
            </a:r>
          </a:p>
          <a:p>
            <a:r>
              <a:rPr lang="en-US" dirty="0" smtClean="0"/>
              <a:t>Which usually implies they’re at a smaller school without a deep bench of AI expertise on site</a:t>
            </a:r>
          </a:p>
          <a:p>
            <a:pPr lvl="1"/>
            <a:r>
              <a:rPr lang="en-US" dirty="0" smtClean="0"/>
              <a:t>“It’s not my area either, but we’ve got to offer </a:t>
            </a:r>
            <a:r>
              <a:rPr lang="en-US" i="1" dirty="0" smtClean="0"/>
              <a:t>something</a:t>
            </a:r>
            <a:r>
              <a:rPr lang="en-US" dirty="0" smtClean="0"/>
              <a:t> for our students.” </a:t>
            </a:r>
            <a:endParaRPr lang="en-US" dirty="0" smtClean="0"/>
          </a:p>
          <a:p>
            <a:r>
              <a:rPr lang="en-US" dirty="0" smtClean="0"/>
              <a:t>Slides &amp; materials are </a:t>
            </a:r>
            <a:r>
              <a:rPr lang="en-US" dirty="0"/>
              <a:t>available at: http://bit.ly/BootingIntoAI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378980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57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Fuzzy Sets &amp; Fuzzy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674480" cy="365125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839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0725" y="352425"/>
            <a:ext cx="8210550" cy="6153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1535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Fuzzy Sets &amp; Fuzzy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674480" cy="365125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849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5488" y="357188"/>
            <a:ext cx="8201025" cy="6143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1535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Fuzzy Sets &amp; Fuzzy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674480" cy="365125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860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0250" y="357188"/>
            <a:ext cx="8191500" cy="6143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1535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Fuzzy Sets &amp; Fuzzy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674480" cy="365125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870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0250" y="361950"/>
            <a:ext cx="8191500" cy="6134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1535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Fuzzy Sets &amp; Fuzzy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674480" cy="365125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880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5488" y="357188"/>
            <a:ext cx="8201025" cy="6143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1535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Fuzzy Sets &amp; Fuzzy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674480" cy="365125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890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0250" y="357188"/>
            <a:ext cx="8191500" cy="6143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1535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DETECTING</a:t>
            </a:r>
            <a:r>
              <a:rPr lang="en-US" dirty="0" smtClean="0"/>
              <a:t> relationships in data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9841900" cy="3541714"/>
          </a:xfrm>
        </p:spPr>
        <p:txBody>
          <a:bodyPr>
            <a:normAutofit/>
          </a:bodyPr>
          <a:lstStyle/>
          <a:p>
            <a:r>
              <a:rPr lang="en-US" dirty="0" smtClean="0"/>
              <a:t>Sometimes, the relationships in data are not known a priori</a:t>
            </a:r>
          </a:p>
          <a:p>
            <a:r>
              <a:rPr lang="en-US" dirty="0" smtClean="0"/>
              <a:t>Properties, or </a:t>
            </a:r>
            <a:r>
              <a:rPr lang="en-US" u="sng" dirty="0" smtClean="0"/>
              <a:t>features</a:t>
            </a:r>
            <a:r>
              <a:rPr lang="en-US" dirty="0" smtClean="0"/>
              <a:t>, of data may be used for classification</a:t>
            </a:r>
          </a:p>
          <a:p>
            <a:r>
              <a:rPr lang="en-US" dirty="0" smtClean="0"/>
              <a:t>Things that belong together tend to have similar features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06880" cy="388216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52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DETECTING</a:t>
            </a:r>
            <a:r>
              <a:rPr lang="en-US" dirty="0" smtClean="0"/>
              <a:t> relationships in data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9841900" cy="354171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SHOW PICTURE OF IRIS DATA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06880" cy="388216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52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9904962" cy="3541714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Groups elements based upon minimizing average distance to cluster “centers”</a:t>
            </a:r>
          </a:p>
          <a:p>
            <a:r>
              <a:rPr lang="en-US" dirty="0" smtClean="0"/>
              <a:t>Put another way, minimizes overall difference(s) between members of a cluster</a:t>
            </a:r>
          </a:p>
          <a:p>
            <a:r>
              <a:rPr lang="en-US" dirty="0" smtClean="0"/>
              <a:t>k-means (</a:t>
            </a:r>
            <a:r>
              <a:rPr lang="en-US" dirty="0" err="1" smtClean="0"/>
              <a:t>isodata</a:t>
            </a:r>
            <a:r>
              <a:rPr lang="en-US" dirty="0" smtClean="0"/>
              <a:t>) algorithm most common</a:t>
            </a:r>
          </a:p>
          <a:p>
            <a:r>
              <a:rPr lang="en-US" dirty="0" smtClean="0"/>
              <a:t>fuzzy c-means, </a:t>
            </a:r>
            <a:r>
              <a:rPr lang="en-US" dirty="0" err="1" smtClean="0"/>
              <a:t>possibilistic</a:t>
            </a:r>
            <a:r>
              <a:rPr lang="en-US" dirty="0" smtClean="0"/>
              <a:t> c-means, k-means++, many other variations</a:t>
            </a:r>
          </a:p>
          <a:p>
            <a:r>
              <a:rPr lang="en-US" dirty="0" smtClean="0"/>
              <a:t>spectral clustering operates not on ellipsoids, but on minimizing dissimilarity between features (based upon given measure)</a:t>
            </a:r>
          </a:p>
          <a:p>
            <a:r>
              <a:rPr lang="en-US" dirty="0" smtClean="0"/>
              <a:t>Most algorithms require specifying number of clusters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06880" cy="388216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52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K-nearest neighbor or regression model applied to divide into categories </a:t>
            </a:r>
          </a:p>
          <a:p>
            <a:r>
              <a:rPr lang="en-US" dirty="0" smtClean="0"/>
              <a:t>Divisions can be sharp or probabilistic </a:t>
            </a:r>
          </a:p>
          <a:p>
            <a:r>
              <a:rPr lang="en-US" dirty="0" smtClean="0"/>
              <a:t>Some labeled data; classifier used to categorize unlabeled data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Need image!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06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Don’t panic! </a:t>
            </a:r>
          </a:p>
          <a:p>
            <a:r>
              <a:rPr lang="en-US" dirty="0" smtClean="0"/>
              <a:t>Artificial Intelligence and Machine Learning are big enough areas that you CAN’T cover everything in depth – it is inherently a process of curation &amp; selection </a:t>
            </a:r>
          </a:p>
          <a:p>
            <a:pPr lvl="1"/>
            <a:r>
              <a:rPr lang="en-US" dirty="0" smtClean="0"/>
              <a:t>This is a large degree of freedom, and a large challenge </a:t>
            </a:r>
          </a:p>
          <a:p>
            <a:r>
              <a:rPr lang="en-US" dirty="0" smtClean="0"/>
              <a:t>Broad overview or tight focus?</a:t>
            </a:r>
          </a:p>
          <a:p>
            <a:r>
              <a:rPr lang="en-US" dirty="0" smtClean="0"/>
              <a:t>Traditional AI or computational intelligence?</a:t>
            </a:r>
          </a:p>
          <a:p>
            <a:r>
              <a:rPr lang="en-US" dirty="0" smtClean="0"/>
              <a:t>Theory-based, application based, or technique-based?</a:t>
            </a:r>
          </a:p>
          <a:p>
            <a:r>
              <a:rPr lang="en-US" dirty="0" smtClean="0"/>
              <a:t>Conceptual or hands-on? </a:t>
            </a:r>
          </a:p>
          <a:p>
            <a:r>
              <a:rPr lang="en-US" dirty="0" smtClean="0"/>
              <a:t>Degree of rigor?</a:t>
            </a:r>
          </a:p>
          <a:p>
            <a:r>
              <a:rPr lang="en-US" dirty="0" smtClean="0"/>
              <a:t>How does this course fit into the curriculum?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6"/>
            <a:ext cx="9988407" cy="342034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79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Identification of natural groupings within data </a:t>
            </a:r>
          </a:p>
          <a:p>
            <a:r>
              <a:rPr lang="en-US" dirty="0" smtClean="0"/>
              <a:t>Linear classifiers attempt to identify boundaries between subgroups </a:t>
            </a:r>
          </a:p>
          <a:p>
            <a:pPr lvl="1"/>
            <a:r>
              <a:rPr lang="en-US" dirty="0" smtClean="0"/>
              <a:t>Multivariate dividers are hyperplanes dividing high-dimensional space </a:t>
            </a:r>
          </a:p>
          <a:p>
            <a:r>
              <a:rPr lang="en-US" dirty="0" smtClean="0"/>
              <a:t>Support Vector Machines attempt more general (not necessarily linear) fit for more accurate classification </a:t>
            </a:r>
          </a:p>
          <a:p>
            <a:r>
              <a:rPr lang="en-US" dirty="0" smtClean="0"/>
              <a:t>As with any ML method, overtraining can be an issue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665" y="2249488"/>
            <a:ext cx="4722282" cy="3541712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06880" cy="388216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52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Perceptrons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5287099" cy="3541714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Given some inputs (numeric, or one-hot for categorical data)</a:t>
            </a:r>
          </a:p>
          <a:p>
            <a:r>
              <a:rPr lang="en-US" dirty="0" smtClean="0"/>
              <a:t>Multiply each input by an independent weight;  sum and add bias;</a:t>
            </a:r>
          </a:p>
          <a:p>
            <a:r>
              <a:rPr lang="en-US" dirty="0" smtClean="0"/>
              <a:t>Apply activation function (sigmoid, rectified linear, </a:t>
            </a:r>
            <a:r>
              <a:rPr lang="en-US" dirty="0" err="1" smtClean="0"/>
              <a:t>etc</a:t>
            </a:r>
            <a:r>
              <a:rPr lang="en-US" dirty="0" smtClean="0"/>
              <a:t>) to produce output</a:t>
            </a:r>
          </a:p>
          <a:p>
            <a:r>
              <a:rPr lang="en-US" dirty="0" smtClean="0"/>
              <a:t>Originally proposed in 1940s. </a:t>
            </a:r>
          </a:p>
          <a:p>
            <a:r>
              <a:rPr lang="en-US" dirty="0" smtClean="0"/>
              <a:t>Used in tandem can compute nonlinear functions such as XOR </a:t>
            </a:r>
          </a:p>
          <a:p>
            <a:r>
              <a:rPr lang="en-US" dirty="0" smtClean="0"/>
              <a:t>Can learn correct output by adjusting weights, bias </a:t>
            </a:r>
          </a:p>
          <a:p>
            <a:pPr lvl="1"/>
            <a:r>
              <a:rPr lang="en-US" dirty="0" smtClean="0"/>
              <a:t>Compare desired result, compute error, propagate backwards</a:t>
            </a:r>
          </a:p>
          <a:p>
            <a:pPr lvl="1"/>
            <a:r>
              <a:rPr lang="en-US" dirty="0" smtClean="0"/>
              <a:t>An example of gradient descent learning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53062" cy="404407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044" y="2867819"/>
            <a:ext cx="3819525" cy="2305050"/>
          </a:xfrm>
        </p:spPr>
      </p:pic>
    </p:spTree>
    <p:extLst>
      <p:ext uri="{BB962C8B-B14F-4D97-AF65-F5344CB8AC3E}">
        <p14:creationId xmlns:p14="http://schemas.microsoft.com/office/powerpoint/2010/main" val="3693704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53062" cy="404407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11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5488" y="357188"/>
            <a:ext cx="8201025" cy="6143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7209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53062" cy="404407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01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0725" y="357188"/>
            <a:ext cx="8210550" cy="6143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7209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Each input multiplied by some weight, all weighted inputs summed at each neuron</a:t>
            </a:r>
          </a:p>
          <a:p>
            <a:r>
              <a:rPr lang="en-US" dirty="0" smtClean="0"/>
              <a:t>Repeated at each layer until output layer </a:t>
            </a:r>
          </a:p>
          <a:p>
            <a:r>
              <a:rPr lang="en-US" dirty="0" smtClean="0"/>
              <a:t>Output may be normalized into probability distribution </a:t>
            </a:r>
          </a:p>
          <a:p>
            <a:r>
              <a:rPr lang="en-US" dirty="0" smtClean="0"/>
              <a:t>Incorrect predictions are </a:t>
            </a:r>
            <a:r>
              <a:rPr lang="en-US" i="1" dirty="0" smtClean="0"/>
              <a:t>back propagated</a:t>
            </a:r>
            <a:r>
              <a:rPr lang="en-US" dirty="0" smtClean="0"/>
              <a:t> to adjust weights to improve future predictions </a:t>
            </a:r>
          </a:p>
          <a:p>
            <a:pPr lvl="1"/>
            <a:r>
              <a:rPr lang="en-US" dirty="0" smtClean="0"/>
              <a:t>Other methods have also been used; genetic algorithms are popular</a:t>
            </a:r>
          </a:p>
          <a:p>
            <a:r>
              <a:rPr lang="en-US" dirty="0" smtClean="0"/>
              <a:t>First proposed in 1940s, minor boom in 1980s, explosion in last decade as computation power has increased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93570"/>
            <a:ext cx="4875213" cy="2853547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53062" cy="404407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Variations on neural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i="1" dirty="0" smtClean="0"/>
              <a:t>Deep</a:t>
            </a:r>
            <a:r>
              <a:rPr lang="en-US" dirty="0" smtClean="0"/>
              <a:t> networks have multiple hidden layers, often of varying sizes, to detect higher-level features &amp; interactions   </a:t>
            </a:r>
          </a:p>
          <a:p>
            <a:r>
              <a:rPr lang="en-US" i="1" dirty="0" smtClean="0"/>
              <a:t>Convolutional </a:t>
            </a:r>
            <a:r>
              <a:rPr lang="en-US" dirty="0" smtClean="0"/>
              <a:t>networks apply additional filters to detect features in surrounding inputs, e.g. feature detection in images </a:t>
            </a:r>
          </a:p>
          <a:p>
            <a:r>
              <a:rPr lang="en-US" i="1" dirty="0" smtClean="0"/>
              <a:t>Time-delay</a:t>
            </a:r>
            <a:r>
              <a:rPr lang="en-US" dirty="0" smtClean="0"/>
              <a:t> neural networks have each input neuron remember its last several inputs, allowing inputs to be evaluated in context, useful in text analysis </a:t>
            </a:r>
          </a:p>
          <a:p>
            <a:r>
              <a:rPr lang="en-US" i="1" dirty="0" smtClean="0"/>
              <a:t>Recurrent </a:t>
            </a:r>
            <a:r>
              <a:rPr lang="en-US" dirty="0" smtClean="0"/>
              <a:t>neural networks take an internal layer and feed it back into the input layer; this gives the network a memory </a:t>
            </a:r>
            <a:endParaRPr lang="en-US" dirty="0"/>
          </a:p>
          <a:p>
            <a:r>
              <a:rPr lang="en-US" i="1" dirty="0" smtClean="0"/>
              <a:t>Siamese-twin</a:t>
            </a:r>
            <a:r>
              <a:rPr lang="en-US" dirty="0" smtClean="0"/>
              <a:t> networks presented with pairs of inputs, either “these are in the same category” or “these are in different categories.”</a:t>
            </a:r>
            <a:endParaRPr lang="en-US" i="1" dirty="0" smtClean="0"/>
          </a:p>
          <a:p>
            <a:r>
              <a:rPr lang="en-US" dirty="0" smtClean="0"/>
              <a:t>Networks can also be used for function evaluations: Model as sum of several normal curves at various heights, locations, &amp; variances; gradient descent on heights/locations/variances to improve fit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843" y="2249488"/>
            <a:ext cx="4491927" cy="3541712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425161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22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022" y="1209675"/>
            <a:ext cx="3949670" cy="4673600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97644" cy="388216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77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Applications of Neural Networks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Image analysis superior to humans </a:t>
            </a:r>
          </a:p>
          <a:p>
            <a:r>
              <a:rPr lang="en-US" dirty="0" smtClean="0"/>
              <a:t>MRI, CT interpretation superior to most radiologists </a:t>
            </a:r>
          </a:p>
          <a:p>
            <a:r>
              <a:rPr lang="en-US" dirty="0" smtClean="0"/>
              <a:t>Consumer analysis </a:t>
            </a:r>
          </a:p>
          <a:p>
            <a:r>
              <a:rPr lang="en-US" dirty="0" smtClean="0"/>
              <a:t>Facial detection/analysis, face recognition </a:t>
            </a:r>
          </a:p>
          <a:p>
            <a:r>
              <a:rPr lang="en-US" dirty="0" smtClean="0"/>
              <a:t>Many, many classification/categorization applications</a:t>
            </a:r>
          </a:p>
          <a:p>
            <a:r>
              <a:rPr lang="en-US" dirty="0" smtClean="0"/>
              <a:t>Biased or inadequate data sets are almost always an issue in the real world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406" y="3271005"/>
            <a:ext cx="2914800" cy="1498677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53062" cy="397452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072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Avoiding overtraining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Any ML method can always do better on the same training data </a:t>
            </a:r>
          </a:p>
          <a:p>
            <a:pPr lvl="1"/>
            <a:r>
              <a:rPr lang="en-US" dirty="0" smtClean="0"/>
              <a:t>Most methods very high-dimensional, more than enough to encode the training data directly </a:t>
            </a:r>
          </a:p>
          <a:p>
            <a:r>
              <a:rPr lang="en-US" dirty="0" smtClean="0"/>
              <a:t>So learn on one set of data, then test on new data the system hasn’t seen before. </a:t>
            </a:r>
          </a:p>
          <a:p>
            <a:pPr lvl="1"/>
            <a:r>
              <a:rPr lang="en-US" dirty="0" smtClean="0"/>
              <a:t>Holdout</a:t>
            </a:r>
          </a:p>
          <a:p>
            <a:pPr lvl="1"/>
            <a:r>
              <a:rPr lang="en-US" dirty="0" smtClean="0"/>
              <a:t>N-fold cross validation</a:t>
            </a:r>
          </a:p>
          <a:p>
            <a:pPr lvl="1"/>
            <a:r>
              <a:rPr lang="en-US" dirty="0" smtClean="0"/>
              <a:t>Leave out one </a:t>
            </a:r>
          </a:p>
          <a:p>
            <a:r>
              <a:rPr lang="en-US" dirty="0" smtClean="0"/>
              <a:t>Once model is believed to be as good as it’s going to get, test on yet another </a:t>
            </a:r>
            <a:r>
              <a:rPr lang="en-US" i="1" dirty="0" smtClean="0"/>
              <a:t>validation set</a:t>
            </a:r>
            <a:r>
              <a:rPr lang="en-US" dirty="0" smtClean="0"/>
              <a:t> for estimate of real-world performance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95273"/>
            <a:ext cx="4875213" cy="3250142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45234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56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areas of 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Planning </a:t>
            </a:r>
          </a:p>
          <a:p>
            <a:r>
              <a:rPr lang="en-US" dirty="0" smtClean="0"/>
              <a:t>Advanced decision making </a:t>
            </a:r>
          </a:p>
          <a:p>
            <a:r>
              <a:rPr lang="en-US" dirty="0" smtClean="0"/>
              <a:t>Robotics </a:t>
            </a:r>
          </a:p>
          <a:p>
            <a:r>
              <a:rPr lang="en-US" dirty="0" smtClean="0"/>
              <a:t>Simulations</a:t>
            </a:r>
          </a:p>
          <a:p>
            <a:r>
              <a:rPr lang="en-US" dirty="0" smtClean="0"/>
              <a:t>…?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739025" cy="406689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98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Workshop outline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28800"/>
            <a:ext cx="9905999" cy="3962401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Part I – A Whirlwind Tour of AI </a:t>
            </a:r>
          </a:p>
          <a:p>
            <a:pPr lvl="1"/>
            <a:r>
              <a:rPr lang="en-US" dirty="0" smtClean="0"/>
              <a:t>Major applications of AI </a:t>
            </a:r>
          </a:p>
          <a:p>
            <a:pPr lvl="2"/>
            <a:r>
              <a:rPr lang="en-US" dirty="0" smtClean="0"/>
              <a:t>Natural Language Processing </a:t>
            </a:r>
          </a:p>
          <a:p>
            <a:pPr lvl="2"/>
            <a:r>
              <a:rPr lang="en-US" dirty="0" smtClean="0"/>
              <a:t>Computer Perception </a:t>
            </a:r>
          </a:p>
          <a:p>
            <a:pPr lvl="2"/>
            <a:r>
              <a:rPr lang="en-US" dirty="0" smtClean="0"/>
              <a:t>Statistical &amp; Machine Learning </a:t>
            </a:r>
          </a:p>
          <a:p>
            <a:pPr lvl="2"/>
            <a:r>
              <a:rPr lang="en-US" dirty="0" smtClean="0"/>
              <a:t>Robotics, Autonomous Planning, Scheduling </a:t>
            </a:r>
          </a:p>
          <a:p>
            <a:pPr lvl="1"/>
            <a:r>
              <a:rPr lang="en-US" dirty="0" smtClean="0"/>
              <a:t>Techniques &amp; Tools </a:t>
            </a:r>
          </a:p>
          <a:p>
            <a:pPr lvl="2"/>
            <a:r>
              <a:rPr lang="en-US" dirty="0" smtClean="0"/>
              <a:t>Searching and its many variants </a:t>
            </a:r>
          </a:p>
          <a:p>
            <a:pPr lvl="2"/>
            <a:r>
              <a:rPr lang="en-US" dirty="0" smtClean="0"/>
              <a:t>Knowledge, reasoning, planning </a:t>
            </a:r>
          </a:p>
          <a:p>
            <a:pPr lvl="2"/>
            <a:r>
              <a:rPr lang="en-US" dirty="0" smtClean="0"/>
              <a:t>Uncertain knowledge (Probabilistic analysis, fuzzy systems) </a:t>
            </a:r>
          </a:p>
          <a:p>
            <a:pPr lvl="2"/>
            <a:r>
              <a:rPr lang="en-US" dirty="0" smtClean="0"/>
              <a:t>Learning from examples – Decision Trees, Neural Systems </a:t>
            </a:r>
          </a:p>
          <a:p>
            <a:pPr lvl="2"/>
            <a:r>
              <a:rPr lang="en-US" dirty="0" smtClean="0"/>
              <a:t>Unsupervised learning – grouping “like” things</a:t>
            </a:r>
          </a:p>
          <a:p>
            <a:r>
              <a:rPr lang="en-US" dirty="0" smtClean="0"/>
              <a:t>Part II – Let’s Talk Coursework </a:t>
            </a:r>
          </a:p>
          <a:p>
            <a:pPr lvl="1"/>
            <a:r>
              <a:rPr lang="en-US" dirty="0" smtClean="0"/>
              <a:t>Sample Syllabi &amp; Assignments </a:t>
            </a:r>
          </a:p>
          <a:p>
            <a:pPr lvl="1"/>
            <a:r>
              <a:rPr lang="en-US" dirty="0" smtClean="0"/>
              <a:t>Resources</a:t>
            </a:r>
          </a:p>
          <a:p>
            <a:pPr lvl="1"/>
            <a:r>
              <a:rPr lang="en-US" dirty="0" smtClean="0"/>
              <a:t>Open forum / Roundtable / Brainstorm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6"/>
            <a:ext cx="10034589" cy="351270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911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you are all experts on </a:t>
            </a:r>
            <a:r>
              <a:rPr lang="en-US" dirty="0" err="1" smtClean="0"/>
              <a:t>ai</a:t>
            </a:r>
            <a:r>
              <a:rPr lang="en-US" dirty="0" smtClean="0"/>
              <a:t>.  (Ha!)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Questions…? </a:t>
            </a:r>
          </a:p>
          <a:p>
            <a:r>
              <a:rPr lang="en-US" dirty="0" smtClean="0"/>
              <a:t>Comments..?</a:t>
            </a:r>
          </a:p>
          <a:p>
            <a:r>
              <a:rPr lang="en-US" dirty="0" smtClean="0"/>
              <a:t>Thoughts?</a:t>
            </a:r>
          </a:p>
          <a:p>
            <a:r>
              <a:rPr lang="en-US" dirty="0" smtClean="0"/>
              <a:t>What did we miss ?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739025" cy="406689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98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Please complete the evaluation!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b="1" u="sng" dirty="0">
                <a:hlinkClick r:id="rId2"/>
              </a:rPr>
              <a:t>https://bit.ly/sigcse2019-workshops-saturday</a:t>
            </a:r>
            <a:endParaRPr lang="en-US" sz="3600" b="1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794444" cy="397452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77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348827"/>
          </a:xfrm>
        </p:spPr>
        <p:txBody>
          <a:bodyPr/>
          <a:lstStyle/>
          <a:p>
            <a:r>
              <a:rPr lang="en-US" dirty="0" smtClean="0"/>
              <a:t>So what do I do with all that information?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65745"/>
            <a:ext cx="9905999" cy="3925456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Your course can be classified on a rough 2-dimensional system: </a:t>
            </a:r>
          </a:p>
          <a:p>
            <a:pPr lvl="1"/>
            <a:r>
              <a:rPr lang="en-US" dirty="0" smtClean="0"/>
              <a:t>Traditional AI or Computational Intelligence? </a:t>
            </a:r>
          </a:p>
          <a:p>
            <a:pPr lvl="1"/>
            <a:r>
              <a:rPr lang="en-US" dirty="0" smtClean="0"/>
              <a:t>Theory-based, application-course, or technique based? </a:t>
            </a:r>
          </a:p>
          <a:p>
            <a:r>
              <a:rPr lang="en-US" dirty="0" smtClean="0"/>
              <a:t>“Classic” overview course, extending ideas from data structures &amp; linear algebra into new domains</a:t>
            </a:r>
          </a:p>
          <a:p>
            <a:r>
              <a:rPr lang="en-US" dirty="0" smtClean="0"/>
              <a:t>Application-based approach, examining multiple techniques in a particular application area (“Autonomous vehicles” includes perception, route-finding, reasoning with uncertain information; “AI in health care” covers decision trees, health informatics, etc.)</a:t>
            </a:r>
          </a:p>
          <a:p>
            <a:r>
              <a:rPr lang="en-US" dirty="0" smtClean="0"/>
              <a:t>Technique-based (course-long focus on neural network systems, Bayesian reasoning, etc.)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71534" cy="425161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21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Classic overview course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Typically start with brute-force search, move on to more advanced methods</a:t>
            </a:r>
          </a:p>
          <a:p>
            <a:pPr lvl="1"/>
            <a:r>
              <a:rPr lang="en-US" dirty="0" smtClean="0"/>
              <a:t>Can slide from AI into ML/CI or keep it entirely within “traditional” AI course </a:t>
            </a:r>
          </a:p>
          <a:p>
            <a:r>
              <a:rPr lang="en-US" dirty="0" smtClean="0"/>
              <a:t>Can expose to different languages &amp; paradigms </a:t>
            </a:r>
          </a:p>
          <a:p>
            <a:r>
              <a:rPr lang="en-US" dirty="0" smtClean="0"/>
              <a:t>Goal is general overview with some exposure to key areas </a:t>
            </a:r>
          </a:p>
          <a:p>
            <a:r>
              <a:rPr lang="en-US" dirty="0" smtClean="0"/>
              <a:t>Degree of mathematical depth or programming rigor varies by setting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397452"/>
          </a:xfrm>
        </p:spPr>
        <p:txBody>
          <a:bodyPr/>
          <a:lstStyle/>
          <a:p>
            <a:r>
              <a:rPr lang="en-US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00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Application-based course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Some application area (industrial operations, autonomous vehicles, biomedical, business modeling, </a:t>
            </a:r>
            <a:r>
              <a:rPr lang="en-US" dirty="0" err="1" smtClean="0"/>
              <a:t>etc</a:t>
            </a:r>
            <a:r>
              <a:rPr lang="en-US" dirty="0" smtClean="0"/>
              <a:t>) is used as running example &amp; framework throughout course </a:t>
            </a:r>
          </a:p>
          <a:p>
            <a:r>
              <a:rPr lang="en-US" dirty="0" smtClean="0"/>
              <a:t>Can fit well with other programs at institution (business school, music school, </a:t>
            </a:r>
            <a:r>
              <a:rPr lang="en-US" dirty="0" err="1" smtClean="0"/>
              <a:t>etc</a:t>
            </a:r>
            <a:r>
              <a:rPr lang="en-US" dirty="0" smtClean="0"/>
              <a:t>) </a:t>
            </a:r>
          </a:p>
          <a:p>
            <a:r>
              <a:rPr lang="en-US" dirty="0" smtClean="0"/>
              <a:t>Techniques chosen will vary depending on context area </a:t>
            </a:r>
          </a:p>
          <a:p>
            <a:r>
              <a:rPr lang="en-US" dirty="0" smtClean="0"/>
              <a:t>Can provide a unique course attracting students from other majors </a:t>
            </a:r>
          </a:p>
          <a:p>
            <a:r>
              <a:rPr lang="en-US" dirty="0" smtClean="0"/>
              <a:t>May require more curation effort to put a course together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692844" cy="406689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16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Technique focused course</a:t>
            </a:r>
            <a:br>
              <a:rPr lang="en-US" dirty="0" smtClean="0"/>
            </a:b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A particular technique or subject (neural networks, Bayesian reasoning, supervised learning) is chosen as course focus</a:t>
            </a:r>
          </a:p>
          <a:p>
            <a:r>
              <a:rPr lang="en-US" dirty="0" smtClean="0"/>
              <a:t>Variations on this in different contexts are examined </a:t>
            </a:r>
          </a:p>
          <a:p>
            <a:pPr lvl="1"/>
            <a:r>
              <a:rPr lang="en-US" dirty="0" smtClean="0"/>
              <a:t>Neural networks for image analysis </a:t>
            </a:r>
          </a:p>
          <a:p>
            <a:pPr lvl="1"/>
            <a:r>
              <a:rPr lang="en-US" dirty="0" smtClean="0"/>
              <a:t>Neural networks for text analysis </a:t>
            </a:r>
          </a:p>
          <a:p>
            <a:pPr lvl="1"/>
            <a:r>
              <a:rPr lang="en-US" dirty="0" smtClean="0"/>
              <a:t>Neural networks for classification</a:t>
            </a:r>
          </a:p>
          <a:p>
            <a:pPr lvl="1"/>
            <a:r>
              <a:rPr lang="en-US" dirty="0" smtClean="0"/>
              <a:t>Neural networks for game move selection </a:t>
            </a:r>
          </a:p>
          <a:p>
            <a:pPr lvl="1"/>
            <a:r>
              <a:rPr lang="en-US" dirty="0" smtClean="0"/>
              <a:t>Etc… </a:t>
            </a:r>
          </a:p>
          <a:p>
            <a:r>
              <a:rPr lang="en-US" dirty="0" smtClean="0"/>
              <a:t>Requires deeper knowledge about this technique </a:t>
            </a:r>
          </a:p>
          <a:p>
            <a:r>
              <a:rPr lang="en-US" dirty="0" smtClean="0"/>
              <a:t>Can dive in to much more detail and examine implementation options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016116" cy="360507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858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u="sng" dirty="0" smtClean="0"/>
              <a:t>HOW</a:t>
            </a:r>
            <a:r>
              <a:rPr lang="en-US" dirty="0" smtClean="0"/>
              <a:t> to proceed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expertise </a:t>
            </a:r>
            <a:r>
              <a:rPr lang="en-US" u="sng" dirty="0" smtClean="0"/>
              <a:t>do</a:t>
            </a:r>
            <a:r>
              <a:rPr lang="en-US" dirty="0" smtClean="0"/>
              <a:t> you have?</a:t>
            </a:r>
          </a:p>
          <a:p>
            <a:pPr lvl="1"/>
            <a:r>
              <a:rPr lang="en-US" dirty="0" smtClean="0"/>
              <a:t>Build on that.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u="sng" dirty="0" smtClean="0"/>
              <a:t>HOW</a:t>
            </a:r>
            <a:r>
              <a:rPr lang="en-US" dirty="0" smtClean="0"/>
              <a:t> to proceed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expertise </a:t>
            </a:r>
            <a:r>
              <a:rPr lang="en-US" u="sng" dirty="0" smtClean="0"/>
              <a:t>do</a:t>
            </a:r>
            <a:r>
              <a:rPr lang="en-US" dirty="0" smtClean="0"/>
              <a:t> you have?</a:t>
            </a:r>
          </a:p>
          <a:p>
            <a:pPr lvl="1"/>
            <a:r>
              <a:rPr lang="en-US" dirty="0" smtClean="0"/>
              <a:t>Build on that.</a:t>
            </a:r>
          </a:p>
          <a:p>
            <a:r>
              <a:rPr lang="en-US" dirty="0" smtClean="0"/>
              <a:t>Find a textbook.</a:t>
            </a:r>
          </a:p>
          <a:p>
            <a:pPr lvl="1"/>
            <a:r>
              <a:rPr lang="en-US" dirty="0" smtClean="0"/>
              <a:t>Not just any textbook, but one that works for </a:t>
            </a:r>
            <a:r>
              <a:rPr lang="en-US" u="sng" dirty="0" smtClean="0"/>
              <a:t>you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Look at MANY</a:t>
            </a:r>
          </a:p>
          <a:p>
            <a:pPr lvl="2"/>
            <a:r>
              <a:rPr lang="en-US" dirty="0" smtClean="0"/>
              <a:t>from textbook publishers</a:t>
            </a:r>
          </a:p>
          <a:p>
            <a:pPr lvl="2"/>
            <a:r>
              <a:rPr lang="en-US" dirty="0" smtClean="0"/>
              <a:t>through interlibrary loan</a:t>
            </a:r>
          </a:p>
          <a:p>
            <a:pPr lvl="2"/>
            <a:r>
              <a:rPr lang="en-US" dirty="0" smtClean="0"/>
              <a:t>don’t simply settle for the “most widely used” textbook (although it may be a fine choice!)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u="sng" dirty="0" smtClean="0"/>
              <a:t>HOW</a:t>
            </a:r>
            <a:r>
              <a:rPr lang="en-US" dirty="0" smtClean="0"/>
              <a:t> to proceed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 a textbook.</a:t>
            </a:r>
          </a:p>
          <a:p>
            <a:pPr lvl="1"/>
            <a:r>
              <a:rPr lang="en-US" dirty="0" smtClean="0"/>
              <a:t>Not just any textbook, but one that works for </a:t>
            </a:r>
            <a:r>
              <a:rPr lang="en-US" u="sng" dirty="0" smtClean="0"/>
              <a:t>you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Look at MANY</a:t>
            </a:r>
          </a:p>
          <a:p>
            <a:pPr lvl="2"/>
            <a:r>
              <a:rPr lang="en-US" dirty="0" smtClean="0"/>
              <a:t>from textbook publishers</a:t>
            </a:r>
          </a:p>
          <a:p>
            <a:pPr lvl="2"/>
            <a:r>
              <a:rPr lang="en-US" dirty="0" smtClean="0"/>
              <a:t>through interlibrary loan</a:t>
            </a:r>
          </a:p>
          <a:p>
            <a:pPr lvl="2"/>
            <a:r>
              <a:rPr lang="en-US" dirty="0" smtClean="0"/>
              <a:t>don’t simply settle for the “most widely used” textbook (although it may be a fine choice!)</a:t>
            </a:r>
          </a:p>
          <a:p>
            <a:r>
              <a:rPr lang="en-US" dirty="0" smtClean="0"/>
              <a:t>What is your audience?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u="sng" dirty="0" smtClean="0"/>
              <a:t>HOW</a:t>
            </a:r>
            <a:r>
              <a:rPr lang="en-US" dirty="0" smtClean="0"/>
              <a:t> to proceed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a textbook.</a:t>
            </a:r>
          </a:p>
          <a:p>
            <a:pPr lvl="1"/>
            <a:r>
              <a:rPr lang="en-US" dirty="0" smtClean="0"/>
              <a:t>Not just any textbook, but one that works for </a:t>
            </a:r>
            <a:r>
              <a:rPr lang="en-US" u="sng" dirty="0" smtClean="0"/>
              <a:t>you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Look at MANY.  Textbook publishers can get you started.  Interlibrary loan can be your friend to peruse many books quickly – often quicker than from the publisher.  Don’t simply settle for the “most widely used” textbook (although it may be a fine choice!).</a:t>
            </a:r>
          </a:p>
          <a:p>
            <a:r>
              <a:rPr lang="en-US" dirty="0" smtClean="0"/>
              <a:t>Develop your syllabus around your chosen textbook.</a:t>
            </a:r>
          </a:p>
          <a:p>
            <a:pPr lvl="1"/>
            <a:r>
              <a:rPr lang="en-US" dirty="0" smtClean="0"/>
              <a:t>A textbook that flows well for you will greatly aid the process of developing a new course in an unfamiliar field.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whirlwind tour of artificial intelligence &amp; machine learning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Major Divisions/APPLICATIONS within AI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6"/>
            <a:ext cx="9988407" cy="332798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5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u="sng" dirty="0" smtClean="0"/>
              <a:t>HOW</a:t>
            </a:r>
            <a:r>
              <a:rPr lang="en-US" dirty="0" smtClean="0"/>
              <a:t> to proceed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 your syllabus around your chosen textbook.</a:t>
            </a:r>
          </a:p>
          <a:p>
            <a:pPr lvl="1"/>
            <a:r>
              <a:rPr lang="en-US" dirty="0" smtClean="0"/>
              <a:t>A textbook that flows well for you will greatly aid the process of developing a new course in an unfamiliar field.</a:t>
            </a:r>
          </a:p>
          <a:p>
            <a:r>
              <a:rPr lang="en-US" dirty="0" smtClean="0"/>
              <a:t>EXAMPLE</a:t>
            </a:r>
          </a:p>
          <a:p>
            <a:pPr lvl="1"/>
            <a:r>
              <a:rPr lang="en-US" dirty="0" err="1" smtClean="0"/>
              <a:t>Heise</a:t>
            </a:r>
            <a:r>
              <a:rPr lang="en-US" dirty="0" smtClean="0"/>
              <a:t> CS 441 syllabus / </a:t>
            </a:r>
            <a:r>
              <a:rPr lang="en-US" dirty="0" err="1" smtClean="0"/>
              <a:t>Negnevitsky</a:t>
            </a:r>
            <a:r>
              <a:rPr lang="en-US" dirty="0" smtClean="0"/>
              <a:t> text</a:t>
            </a:r>
          </a:p>
          <a:p>
            <a:pPr lvl="1"/>
            <a:r>
              <a:rPr lang="en-US" dirty="0" smtClean="0"/>
              <a:t>topics == chapters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PRE-REQUISITES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 your syllabus around your chosen textbook.</a:t>
            </a:r>
          </a:p>
          <a:p>
            <a:pPr lvl="1"/>
            <a:r>
              <a:rPr lang="en-US" dirty="0" smtClean="0"/>
              <a:t>A textbook that flows well for you will greatly aid the process of developing a new course in an unfamiliar field.</a:t>
            </a:r>
          </a:p>
          <a:p>
            <a:r>
              <a:rPr lang="en-US" dirty="0" smtClean="0"/>
              <a:t>What are appropriate pre-requisites for YOUR class?</a:t>
            </a:r>
          </a:p>
          <a:p>
            <a:pPr lvl="1"/>
            <a:r>
              <a:rPr lang="en-US" dirty="0" smtClean="0"/>
              <a:t>Where will your AI course fit in the curriculum?</a:t>
            </a:r>
          </a:p>
          <a:p>
            <a:pPr lvl="1"/>
            <a:r>
              <a:rPr lang="en-US" dirty="0" smtClean="0"/>
              <a:t>Into what curriculum will your AI course fit?</a:t>
            </a:r>
          </a:p>
          <a:p>
            <a:pPr lvl="1"/>
            <a:r>
              <a:rPr lang="en-US" dirty="0" smtClean="0"/>
              <a:t>What are reasonable expectations for prospective AI students in your class?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PRE-REQUISITES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Pre-requisite option #1:  Full-bore</a:t>
            </a:r>
          </a:p>
          <a:p>
            <a:pPr lvl="1"/>
            <a:r>
              <a:rPr lang="en-US" dirty="0" smtClean="0"/>
              <a:t>Algorithms and data structures</a:t>
            </a:r>
          </a:p>
          <a:p>
            <a:pPr lvl="1"/>
            <a:r>
              <a:rPr lang="en-US" dirty="0" smtClean="0"/>
              <a:t>Linear algebra</a:t>
            </a:r>
          </a:p>
          <a:p>
            <a:pPr lvl="1"/>
            <a:r>
              <a:rPr lang="en-US" dirty="0" smtClean="0"/>
              <a:t>Mathematical statistics</a:t>
            </a:r>
          </a:p>
          <a:p>
            <a:pPr lvl="1"/>
            <a:r>
              <a:rPr lang="en-US" dirty="0" smtClean="0"/>
              <a:t>Discrete mathematics</a:t>
            </a:r>
          </a:p>
          <a:p>
            <a:pPr lvl="1"/>
            <a:r>
              <a:rPr lang="en-US" dirty="0" smtClean="0"/>
              <a:t>Calculus</a:t>
            </a:r>
          </a:p>
          <a:p>
            <a:pPr>
              <a:buNone/>
            </a:pPr>
            <a:r>
              <a:rPr lang="en-US" dirty="0" smtClean="0"/>
              <a:t>	Suitable for computer engineering or computer science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PRE-REQUISITES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Pre-requisite option #2:  Math-</a:t>
            </a:r>
            <a:r>
              <a:rPr lang="en-US" dirty="0" err="1" smtClean="0"/>
              <a:t>lite</a:t>
            </a:r>
            <a:endParaRPr lang="en-US" dirty="0" smtClean="0"/>
          </a:p>
          <a:p>
            <a:pPr lvl="1"/>
            <a:r>
              <a:rPr lang="en-US" dirty="0" smtClean="0"/>
              <a:t>Intro programming</a:t>
            </a:r>
          </a:p>
          <a:p>
            <a:pPr lvl="1"/>
            <a:r>
              <a:rPr lang="en-US" dirty="0" smtClean="0"/>
              <a:t>Elementary statistics</a:t>
            </a:r>
          </a:p>
          <a:p>
            <a:pPr>
              <a:buNone/>
            </a:pPr>
            <a:r>
              <a:rPr lang="en-US" dirty="0" smtClean="0"/>
              <a:t>	Suitable for computer information systems, MBA/MIS</a:t>
            </a:r>
          </a:p>
          <a:p>
            <a:pPr>
              <a:buNone/>
            </a:pPr>
            <a:r>
              <a:rPr lang="en-US" dirty="0" smtClean="0"/>
              <a:t>	Quote from back cover of </a:t>
            </a:r>
            <a:r>
              <a:rPr lang="en-US" dirty="0" err="1" smtClean="0"/>
              <a:t>Negnevitsky</a:t>
            </a:r>
            <a:r>
              <a:rPr lang="en-US" dirty="0" smtClean="0"/>
              <a:t>:</a:t>
            </a:r>
          </a:p>
          <a:p>
            <a:pPr>
              <a:buNone/>
            </a:pPr>
            <a:r>
              <a:rPr lang="en-US" dirty="0" smtClean="0"/>
              <a:t>	“This book, evolving from lectures given to students with little knowledge of calculus, assumes no prior programming experience…   The main attraction of the author’s approach is in his deliberate de-</a:t>
            </a:r>
            <a:r>
              <a:rPr lang="en-US" dirty="0" err="1" smtClean="0"/>
              <a:t>emphasising</a:t>
            </a:r>
            <a:r>
              <a:rPr lang="en-US" dirty="0" smtClean="0"/>
              <a:t> of the </a:t>
            </a:r>
            <a:r>
              <a:rPr lang="en-US" dirty="0" err="1" smtClean="0"/>
              <a:t>maths</a:t>
            </a:r>
            <a:r>
              <a:rPr lang="en-US" dirty="0" smtClean="0"/>
              <a:t> – just enough to give a valid treatment of the subject.”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</a:p>
          <a:p>
            <a:pPr lvl="1"/>
            <a:r>
              <a:rPr lang="en-US" dirty="0" smtClean="0"/>
              <a:t>Use your textbook!  A good textbook may provide excellent resources.</a:t>
            </a:r>
          </a:p>
          <a:p>
            <a:pPr lvl="2"/>
            <a:r>
              <a:rPr lang="en-US" dirty="0" smtClean="0"/>
              <a:t>Resources are not just add-ons to the text; they point you to other tools, sources, data sets, etc.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</a:p>
          <a:p>
            <a:pPr lvl="1"/>
            <a:r>
              <a:rPr lang="en-US" dirty="0" smtClean="0"/>
              <a:t>Use your textbook!  A good textbook may provide excellent resources.</a:t>
            </a:r>
          </a:p>
          <a:p>
            <a:pPr lvl="2"/>
            <a:r>
              <a:rPr lang="en-US" dirty="0" smtClean="0"/>
              <a:t>Resources are not just add-ons to the text; they point you to other tools, sources, data sets, etc.</a:t>
            </a:r>
          </a:p>
          <a:p>
            <a:pPr lvl="1"/>
            <a:r>
              <a:rPr lang="en-US" dirty="0" smtClean="0"/>
              <a:t>Google/Wikipedia</a:t>
            </a:r>
          </a:p>
          <a:p>
            <a:pPr lvl="2"/>
            <a:r>
              <a:rPr lang="en-US" dirty="0" smtClean="0"/>
              <a:t>Yes, it’s not all evil.  Just be careful.</a:t>
            </a:r>
          </a:p>
          <a:p>
            <a:pPr lvl="3"/>
            <a:r>
              <a:rPr lang="en-US" dirty="0" smtClean="0"/>
              <a:t>Easy to bog down and get confused, both for you and your students.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dirty="0" err="1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Resources</a:t>
            </a:r>
          </a:p>
          <a:p>
            <a:pPr lvl="1"/>
            <a:r>
              <a:rPr lang="en-US" dirty="0" smtClean="0"/>
              <a:t>Use your textbook!  A good textbook may provide excellent resources.</a:t>
            </a:r>
          </a:p>
          <a:p>
            <a:pPr lvl="2"/>
            <a:r>
              <a:rPr lang="en-US" dirty="0" smtClean="0"/>
              <a:t>Resources are not just add-ons to the text; they point you to other tools, sources, data sets, etc.</a:t>
            </a:r>
          </a:p>
          <a:p>
            <a:pPr lvl="1"/>
            <a:r>
              <a:rPr lang="en-US" dirty="0" smtClean="0"/>
              <a:t>Google/Wikipedia</a:t>
            </a:r>
          </a:p>
          <a:p>
            <a:pPr lvl="2"/>
            <a:r>
              <a:rPr lang="en-US" dirty="0" smtClean="0"/>
              <a:t>Yes, it’s not all evil.  Just be careful.</a:t>
            </a:r>
          </a:p>
          <a:p>
            <a:pPr lvl="3"/>
            <a:r>
              <a:rPr lang="en-US" dirty="0" smtClean="0"/>
              <a:t>Easy to bog down and get confused, both for you and your students.</a:t>
            </a:r>
          </a:p>
          <a:p>
            <a:pPr lvl="1"/>
            <a:r>
              <a:rPr lang="en-US" dirty="0" smtClean="0"/>
              <a:t>Talk to others!</a:t>
            </a:r>
          </a:p>
          <a:p>
            <a:pPr lvl="2"/>
            <a:r>
              <a:rPr lang="en-US" dirty="0" smtClean="0"/>
              <a:t>Due to the breadth of – and popular interest in – AI, guest lectures are relatively easy</a:t>
            </a:r>
          </a:p>
          <a:p>
            <a:pPr lvl="2"/>
            <a:r>
              <a:rPr lang="en-US" dirty="0" smtClean="0"/>
              <a:t>Many funded (e.g., NSF) projects encourage educational outreach; reach-out to colleagues at a not-too-distant R1 university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dirty="0" err="1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Textbooks</a:t>
            </a:r>
          </a:p>
          <a:p>
            <a:pPr lvl="1"/>
            <a:r>
              <a:rPr lang="en-US" dirty="0" smtClean="0"/>
              <a:t>Russell/</a:t>
            </a:r>
            <a:r>
              <a:rPr lang="en-US" dirty="0" err="1" smtClean="0"/>
              <a:t>Norvig</a:t>
            </a:r>
            <a:endParaRPr lang="en-US" dirty="0" smtClean="0"/>
          </a:p>
          <a:p>
            <a:pPr lvl="1"/>
            <a:r>
              <a:rPr lang="en-US" dirty="0" err="1" smtClean="0"/>
              <a:t>Lucci</a:t>
            </a:r>
            <a:r>
              <a:rPr lang="en-US" dirty="0" smtClean="0"/>
              <a:t> &amp; </a:t>
            </a:r>
            <a:r>
              <a:rPr lang="en-US" dirty="0" err="1" smtClean="0"/>
              <a:t>Kopec</a:t>
            </a:r>
            <a:endParaRPr lang="en-US" dirty="0" smtClean="0"/>
          </a:p>
          <a:p>
            <a:pPr lvl="1"/>
            <a:r>
              <a:rPr lang="en-US" dirty="0" err="1" smtClean="0"/>
              <a:t>Negnevitsky</a:t>
            </a:r>
            <a:endParaRPr lang="en-US" dirty="0" smtClean="0"/>
          </a:p>
          <a:p>
            <a:pPr lvl="1"/>
            <a:r>
              <a:rPr lang="en-US" dirty="0" smtClean="0"/>
              <a:t>Keller et al.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  <p:pic>
        <p:nvPicPr>
          <p:cNvPr id="11268" name="Picture 4" descr="Artificial Intelligence: A Modern Approach, 3rd Edition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97508" y="0"/>
            <a:ext cx="2488730" cy="3352800"/>
          </a:xfrm>
          <a:prstGeom prst="rect">
            <a:avLst/>
          </a:prstGeom>
          <a:noFill/>
        </p:spPr>
      </p:pic>
      <p:pic>
        <p:nvPicPr>
          <p:cNvPr id="11270" name="Picture 6" descr="http://www-fp.pearsonhighered.com/assets/hip/images/bigcovers/1408225743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42279" y="3200401"/>
            <a:ext cx="2438399" cy="3657599"/>
          </a:xfrm>
          <a:prstGeom prst="rect">
            <a:avLst/>
          </a:prstGeom>
          <a:noFill/>
        </p:spPr>
      </p:pic>
      <p:pic>
        <p:nvPicPr>
          <p:cNvPr id="11272" name="Picture 8" descr="https://media.wiley.com/product_data/coverImage300/43/11192143/1119214343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530803" y="1726324"/>
            <a:ext cx="2514052" cy="3771078"/>
          </a:xfrm>
          <a:prstGeom prst="rect">
            <a:avLst/>
          </a:prstGeom>
          <a:noFill/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896" y="3463204"/>
            <a:ext cx="2350077" cy="293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dirty="0" err="1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Other content resources</a:t>
            </a:r>
          </a:p>
          <a:p>
            <a:pPr lvl="1"/>
            <a:r>
              <a:rPr lang="en-US" dirty="0" smtClean="0"/>
              <a:t>Vendor training (webinars, conference sessions, online material, software tools)</a:t>
            </a:r>
          </a:p>
          <a:p>
            <a:pPr lvl="2"/>
            <a:r>
              <a:rPr lang="en-US" dirty="0" smtClean="0"/>
              <a:t>from Google, Microsoft, IBM, others</a:t>
            </a:r>
          </a:p>
          <a:p>
            <a:r>
              <a:rPr lang="en-US" dirty="0" smtClean="0"/>
              <a:t>The Internet is your friend! </a:t>
            </a:r>
          </a:p>
          <a:p>
            <a:pPr lvl="1"/>
            <a:r>
              <a:rPr lang="en-US" dirty="0" smtClean="0"/>
              <a:t>Many online courses, books, YouTube, etc. </a:t>
            </a:r>
          </a:p>
          <a:p>
            <a:pPr lvl="2"/>
            <a:r>
              <a:rPr lang="en-US" dirty="0" smtClean="0"/>
              <a:t>YouTube has PBS’s “Crash Course” (high-level conceptual overview for general audience) and Google’s training course (aimed at serious professional) and everything in between </a:t>
            </a:r>
          </a:p>
          <a:p>
            <a:pPr lvl="2"/>
            <a:r>
              <a:rPr lang="en-US" dirty="0" smtClean="0"/>
              <a:t>Like in a library, some “books” are not very good, others fantastic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dirty="0" err="1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Software tools</a:t>
            </a:r>
          </a:p>
          <a:p>
            <a:pPr lvl="1"/>
            <a:r>
              <a:rPr lang="en-US" dirty="0" smtClean="0"/>
              <a:t>MATLAB   (</a:t>
            </a:r>
            <a:r>
              <a:rPr lang="en-US" dirty="0" smtClean="0">
                <a:hlinkClick r:id="rId2"/>
              </a:rPr>
              <a:t>http://www.mathworks.com</a:t>
            </a:r>
            <a:r>
              <a:rPr lang="en-US" dirty="0" smtClean="0"/>
              <a:t>, free trial, academic/student pricing)</a:t>
            </a:r>
          </a:p>
          <a:p>
            <a:pPr lvl="2"/>
            <a:r>
              <a:rPr lang="en-US" dirty="0" smtClean="0"/>
              <a:t>Fuzzy Logic Toolbox</a:t>
            </a:r>
          </a:p>
          <a:p>
            <a:pPr lvl="2"/>
            <a:r>
              <a:rPr lang="en-US" dirty="0" smtClean="0"/>
              <a:t>Machine Learning (formerly Neural Network) Toolbox</a:t>
            </a:r>
          </a:p>
          <a:p>
            <a:pPr lvl="2"/>
            <a:r>
              <a:rPr lang="en-US" dirty="0" smtClean="0"/>
              <a:t>Global Optimization Toolbox (for evolutionary computation)</a:t>
            </a:r>
          </a:p>
          <a:p>
            <a:pPr lvl="1"/>
            <a:r>
              <a:rPr lang="en-US" dirty="0" smtClean="0"/>
              <a:t>Java Expert System Shell (JESS, http://herzberg.ca.sandia.gov/jess)</a:t>
            </a:r>
          </a:p>
          <a:p>
            <a:pPr lvl="1"/>
            <a:r>
              <a:rPr lang="en-US" dirty="0" smtClean="0"/>
              <a:t>FML (Fuzzy Markup Language)</a:t>
            </a:r>
          </a:p>
          <a:p>
            <a:pPr lvl="1"/>
            <a:r>
              <a:rPr lang="en-US" dirty="0" smtClean="0"/>
              <a:t>PROLOG</a:t>
            </a:r>
          </a:p>
          <a:p>
            <a:pPr lvl="1"/>
            <a:r>
              <a:rPr lang="en-US" dirty="0" smtClean="0"/>
              <a:t>Python – several ML libraries (</a:t>
            </a:r>
            <a:r>
              <a:rPr lang="en-US" dirty="0" err="1" smtClean="0"/>
              <a:t>PyBrain</a:t>
            </a:r>
            <a:r>
              <a:rPr lang="en-US" dirty="0" smtClean="0"/>
              <a:t>, </a:t>
            </a:r>
            <a:r>
              <a:rPr lang="en-US" dirty="0" err="1" smtClean="0"/>
              <a:t>PyTorch</a:t>
            </a:r>
            <a:r>
              <a:rPr lang="en-US" dirty="0" smtClean="0"/>
              <a:t>, </a:t>
            </a:r>
            <a:r>
              <a:rPr lang="en-US" dirty="0" err="1" smtClean="0"/>
              <a:t>TensorFlow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WEKA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30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Statistical analysis of text </a:t>
            </a:r>
          </a:p>
          <a:p>
            <a:r>
              <a:rPr lang="en-US" dirty="0" smtClean="0"/>
              <a:t>Machine translation </a:t>
            </a:r>
          </a:p>
          <a:p>
            <a:r>
              <a:rPr lang="en-US" dirty="0" smtClean="0"/>
              <a:t>Sentiment analysis </a:t>
            </a:r>
          </a:p>
          <a:p>
            <a:r>
              <a:rPr lang="en-US" dirty="0" smtClean="0"/>
              <a:t>Semantic analysis &amp; classification </a:t>
            </a:r>
          </a:p>
          <a:p>
            <a:r>
              <a:rPr lang="en-US" dirty="0" smtClean="0"/>
              <a:t>Machine composition &amp; automatic journalism</a:t>
            </a:r>
          </a:p>
          <a:p>
            <a:r>
              <a:rPr lang="en-US" dirty="0" smtClean="0"/>
              <a:t>Information retrieval</a:t>
            </a:r>
          </a:p>
          <a:p>
            <a:r>
              <a:rPr lang="en-US" dirty="0" smtClean="0"/>
              <a:t>Information extraction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757498" cy="305089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819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dirty="0" err="1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Data sets</a:t>
            </a:r>
          </a:p>
          <a:p>
            <a:pPr lvl="1"/>
            <a:r>
              <a:rPr lang="en-US" dirty="0" smtClean="0"/>
              <a:t>Fisher iris data</a:t>
            </a:r>
          </a:p>
          <a:p>
            <a:pPr lvl="1"/>
            <a:r>
              <a:rPr lang="en-US" dirty="0" smtClean="0"/>
              <a:t>Weather data</a:t>
            </a:r>
          </a:p>
          <a:p>
            <a:pPr lvl="1"/>
            <a:r>
              <a:rPr lang="en-US" dirty="0" smtClean="0"/>
              <a:t>Demographic / Election data</a:t>
            </a:r>
          </a:p>
          <a:p>
            <a:pPr lvl="1"/>
            <a:r>
              <a:rPr lang="en-US" dirty="0" smtClean="0"/>
              <a:t>Constructed data / toy data sets (can be VERY useful for conveying concepts)</a:t>
            </a:r>
          </a:p>
          <a:p>
            <a:pPr lvl="1"/>
            <a:r>
              <a:rPr lang="en-US" dirty="0" smtClean="0"/>
              <a:t>Healthcare data</a:t>
            </a:r>
          </a:p>
          <a:p>
            <a:pPr lvl="1"/>
            <a:r>
              <a:rPr lang="en-US" dirty="0" smtClean="0"/>
              <a:t>Financial / stock market data</a:t>
            </a:r>
          </a:p>
          <a:p>
            <a:pPr lvl="1"/>
            <a:r>
              <a:rPr lang="en-US" dirty="0" smtClean="0"/>
              <a:t>Some data is curated, some is not</a:t>
            </a:r>
          </a:p>
          <a:p>
            <a:r>
              <a:rPr lang="en-US" dirty="0" smtClean="0"/>
              <a:t>Sites to start with:</a:t>
            </a:r>
          </a:p>
          <a:p>
            <a:pPr lvl="1"/>
            <a:r>
              <a:rPr lang="en-US" dirty="0" smtClean="0"/>
              <a:t>Kaggle.com</a:t>
            </a:r>
          </a:p>
          <a:p>
            <a:pPr lvl="1"/>
            <a:r>
              <a:rPr lang="en-US" dirty="0" smtClean="0"/>
              <a:t>Data.gov </a:t>
            </a:r>
          </a:p>
          <a:p>
            <a:pPr lvl="1"/>
            <a:r>
              <a:rPr lang="en-US" dirty="0" smtClean="0"/>
              <a:t>CORGIS </a:t>
            </a:r>
            <a:r>
              <a:rPr lang="en-US" dirty="0"/>
              <a:t>dataset project (https://think.cs.vt.edu/corgis/)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49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dirty="0" err="1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Research</a:t>
            </a:r>
          </a:p>
          <a:p>
            <a:pPr lvl="1"/>
            <a:r>
              <a:rPr lang="en-US" dirty="0" smtClean="0"/>
              <a:t>Academic / conference / journal papers</a:t>
            </a:r>
          </a:p>
          <a:p>
            <a:pPr lvl="1"/>
            <a:r>
              <a:rPr lang="en-US" dirty="0" smtClean="0"/>
              <a:t>Transactions on Applied Perception</a:t>
            </a:r>
          </a:p>
          <a:p>
            <a:pPr lvl="1"/>
            <a:r>
              <a:rPr lang="en-US" dirty="0" smtClean="0"/>
              <a:t>Transactions on Fuzzy Systems</a:t>
            </a:r>
          </a:p>
          <a:p>
            <a:pPr lvl="1"/>
            <a:r>
              <a:rPr lang="en-US" dirty="0" smtClean="0"/>
              <a:t>Transactions on Neural Networks</a:t>
            </a:r>
          </a:p>
          <a:p>
            <a:pPr lvl="1"/>
            <a:r>
              <a:rPr lang="en-US" dirty="0" smtClean="0"/>
              <a:t>FUZZ-IEEE</a:t>
            </a:r>
          </a:p>
          <a:p>
            <a:pPr lvl="1"/>
            <a:r>
              <a:rPr lang="en-US" dirty="0" smtClean="0"/>
              <a:t>WCCI (World Congress on Computational Intelligence)</a:t>
            </a:r>
          </a:p>
          <a:p>
            <a:pPr lvl="1"/>
            <a:r>
              <a:rPr lang="en-US" dirty="0" smtClean="0"/>
              <a:t>Etc., etc., etc.  Maybe separate sources of papers from list of conferences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</a:t>
            </a:r>
            <a:r>
              <a:rPr lang="en-US" dirty="0" err="1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Conferences</a:t>
            </a:r>
          </a:p>
          <a:p>
            <a:pPr lvl="1"/>
            <a:r>
              <a:rPr lang="en-US" dirty="0" smtClean="0"/>
              <a:t>World Congress on Computational Intelligence (WCCI)</a:t>
            </a:r>
          </a:p>
          <a:p>
            <a:pPr lvl="1"/>
            <a:r>
              <a:rPr lang="en-US" dirty="0" smtClean="0"/>
              <a:t>FUZZ-IEEE</a:t>
            </a:r>
          </a:p>
          <a:p>
            <a:pPr lvl="1"/>
            <a:r>
              <a:rPr lang="en-US" dirty="0" smtClean="0"/>
              <a:t>Neural Networks </a:t>
            </a:r>
            <a:r>
              <a:rPr lang="en-US" dirty="0" smtClean="0">
                <a:solidFill>
                  <a:srgbClr val="FF0000"/>
                </a:solidFill>
              </a:rPr>
              <a:t>(</a:t>
            </a:r>
            <a:r>
              <a:rPr lang="en-US" dirty="0" err="1" smtClean="0">
                <a:solidFill>
                  <a:srgbClr val="FF0000"/>
                </a:solidFill>
              </a:rPr>
              <a:t>gotta</a:t>
            </a:r>
            <a:r>
              <a:rPr lang="en-US" dirty="0" smtClean="0">
                <a:solidFill>
                  <a:srgbClr val="FF0000"/>
                </a:solidFill>
              </a:rPr>
              <a:t> remember name of the big one)</a:t>
            </a:r>
          </a:p>
          <a:p>
            <a:pPr lvl="1"/>
            <a:r>
              <a:rPr lang="en-US" dirty="0" smtClean="0"/>
              <a:t>MLSP (Machine Learning and Signal Processing Conference)</a:t>
            </a:r>
          </a:p>
          <a:p>
            <a:pPr lvl="1"/>
            <a:r>
              <a:rPr lang="en-US" dirty="0" smtClean="0"/>
              <a:t>Conferences in related fields (such as Society for Music Perception and Cognition Conference, SMPC)</a:t>
            </a:r>
          </a:p>
          <a:p>
            <a:pPr lvl="1"/>
            <a:r>
              <a:rPr lang="en-US" dirty="0" smtClean="0"/>
              <a:t>Others.   </a:t>
            </a:r>
            <a:r>
              <a:rPr lang="en-US" dirty="0" smtClean="0">
                <a:solidFill>
                  <a:srgbClr val="FF0000"/>
                </a:solidFill>
              </a:rPr>
              <a:t>(Look at Keller text for possible sources, as well…)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Re-implement textbook examples</a:t>
            </a:r>
          </a:p>
          <a:p>
            <a:r>
              <a:rPr lang="en-US" dirty="0" smtClean="0"/>
              <a:t>Ask students to think of possible applications of techniques under discussion</a:t>
            </a:r>
          </a:p>
          <a:p>
            <a:r>
              <a:rPr lang="en-US" dirty="0" smtClean="0"/>
              <a:t>Consider current events (e.g., election primary data)</a:t>
            </a:r>
          </a:p>
          <a:p>
            <a:r>
              <a:rPr lang="en-US" dirty="0" smtClean="0"/>
              <a:t>Using tools vs. implementing methods</a:t>
            </a:r>
          </a:p>
          <a:p>
            <a:r>
              <a:rPr lang="en-US" dirty="0" smtClean="0"/>
              <a:t>Data from “scratch” vs. prepared data files</a:t>
            </a:r>
          </a:p>
          <a:p>
            <a:r>
              <a:rPr lang="en-US" dirty="0" smtClean="0"/>
              <a:t>Organized “challenges” (e.g., Go challenge through FUZZ-IEEE)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SO….  Discussion / Roundtable 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II:  SO….  Discussion / Roundtable 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Should we have “activities” planned?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Or maybe posed questions for discussion?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Do we pick on participants?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Participants paid for this workshop.  Do you think they are going to be active with questions, during or afterward?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We should be clear upfront that we want this to be interactive.  Like my lectures, I’m happy to veer off-course if it meets students’ needs.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 have a really stupid idea.  Ask me about it.  I’m not willing to put it in print at this time.  :-)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906000" cy="517525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81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perception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Image analysis</a:t>
            </a:r>
          </a:p>
          <a:p>
            <a:pPr lvl="1"/>
            <a:r>
              <a:rPr lang="en-US" dirty="0" smtClean="0"/>
              <a:t>Edges, Color &amp; Texture </a:t>
            </a:r>
          </a:p>
          <a:p>
            <a:pPr lvl="1"/>
            <a:r>
              <a:rPr lang="en-US" dirty="0" smtClean="0"/>
              <a:t>Segmentation </a:t>
            </a:r>
          </a:p>
          <a:p>
            <a:pPr lvl="1"/>
            <a:r>
              <a:rPr lang="en-US" dirty="0" smtClean="0"/>
              <a:t>Shading </a:t>
            </a:r>
          </a:p>
          <a:p>
            <a:pPr lvl="1"/>
            <a:r>
              <a:rPr lang="en-US" dirty="0" smtClean="0"/>
              <a:t>Movement detection </a:t>
            </a:r>
          </a:p>
          <a:p>
            <a:pPr lvl="1"/>
            <a:r>
              <a:rPr lang="en-US" dirty="0" smtClean="0"/>
              <a:t>High level features  &amp; classification</a:t>
            </a:r>
          </a:p>
          <a:p>
            <a:r>
              <a:rPr lang="en-US" dirty="0" smtClean="0"/>
              <a:t>Text extraction </a:t>
            </a:r>
          </a:p>
          <a:p>
            <a:r>
              <a:rPr lang="en-US" dirty="0" smtClean="0"/>
              <a:t>Speech to text </a:t>
            </a:r>
          </a:p>
          <a:p>
            <a:r>
              <a:rPr lang="en-US" dirty="0" smtClean="0"/>
              <a:t>Speech generation </a:t>
            </a:r>
          </a:p>
          <a:p>
            <a:r>
              <a:rPr lang="en-US" dirty="0" smtClean="0"/>
              <a:t>Automated speech translation </a:t>
            </a:r>
          </a:p>
          <a:p>
            <a:r>
              <a:rPr lang="en-US" dirty="0" smtClean="0"/>
              <a:t>Non-speech audio / music processing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9785207" cy="425161"/>
          </a:xfrm>
        </p:spPr>
        <p:txBody>
          <a:bodyPr/>
          <a:lstStyle/>
          <a:p>
            <a:r>
              <a:rPr lang="en-US" dirty="0" smtClean="0"/>
              <a:t>SIGCSE 2019 - Minneapolis MN                                                                                                                                                                    March 2,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96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5766</TotalTime>
  <Words>4909</Words>
  <Application>Microsoft Office PowerPoint</Application>
  <PresentationFormat>Widescreen</PresentationFormat>
  <Paragraphs>583</Paragraphs>
  <Slides>85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85</vt:i4>
      </vt:variant>
    </vt:vector>
  </HeadingPairs>
  <TitlesOfParts>
    <vt:vector size="91" baseType="lpstr">
      <vt:lpstr>Arial</vt:lpstr>
      <vt:lpstr>Calibri</vt:lpstr>
      <vt:lpstr>Symbol</vt:lpstr>
      <vt:lpstr>Trebuchet MS</vt:lpstr>
      <vt:lpstr>Tw Cen MT</vt:lpstr>
      <vt:lpstr>Circuit</vt:lpstr>
      <vt:lpstr>BOOTING INTO AI: Startup instructions for teaching artificial intelligence</vt:lpstr>
      <vt:lpstr>Who are we? </vt:lpstr>
      <vt:lpstr>Why are we here? </vt:lpstr>
      <vt:lpstr>Who is this for? </vt:lpstr>
      <vt:lpstr>Basic ideas</vt:lpstr>
      <vt:lpstr>Workshop outline </vt:lpstr>
      <vt:lpstr>A whirlwind tour of artificial intelligence &amp; machine learning </vt:lpstr>
      <vt:lpstr>NATURAL LANGUAGE PROCESSING</vt:lpstr>
      <vt:lpstr>Computer perception </vt:lpstr>
      <vt:lpstr>Statistical &amp; Machine Learning</vt:lpstr>
      <vt:lpstr>Knowledge engineering </vt:lpstr>
      <vt:lpstr>Robotics, Autonomous Planning, Scheduling</vt:lpstr>
      <vt:lpstr>A whirlwind tour of artificial intelligence &amp; machine learning </vt:lpstr>
      <vt:lpstr>Classical uninformed Search </vt:lpstr>
      <vt:lpstr>Classical Informed (heuristic) search </vt:lpstr>
      <vt:lpstr>Other Search </vt:lpstr>
      <vt:lpstr>Simulated Annealing </vt:lpstr>
      <vt:lpstr>PowerPoint Presentation</vt:lpstr>
      <vt:lpstr>Genetic algorithms</vt:lpstr>
      <vt:lpstr>Genetic algorithms</vt:lpstr>
      <vt:lpstr>Genetic algorithms</vt:lpstr>
      <vt:lpstr>Genetic algorithms</vt:lpstr>
      <vt:lpstr>Genetic algorithms</vt:lpstr>
      <vt:lpstr>Genetic algorithms</vt:lpstr>
      <vt:lpstr>Nondeterministic search</vt:lpstr>
      <vt:lpstr>Partial or no observation </vt:lpstr>
      <vt:lpstr>Adversarial Search (Games) </vt:lpstr>
      <vt:lpstr>Stochastic games </vt:lpstr>
      <vt:lpstr>Monte carlo tree search</vt:lpstr>
      <vt:lpstr>Constraint satisfaction</vt:lpstr>
      <vt:lpstr>Propositional Logic</vt:lpstr>
      <vt:lpstr>First-Order Logic</vt:lpstr>
      <vt:lpstr>Expert Systems</vt:lpstr>
      <vt:lpstr>Expert Systems</vt:lpstr>
      <vt:lpstr>Expert Systems</vt:lpstr>
      <vt:lpstr>Decision Trees</vt:lpstr>
      <vt:lpstr>A decision tree from sigcse 2019</vt:lpstr>
      <vt:lpstr>Probabilistic &amp; Bayesian Reasoning </vt:lpstr>
      <vt:lpstr>Fuzzy Sets &amp; Fuzzy Logic</vt:lpstr>
      <vt:lpstr>Fuzzy Sets &amp; Fuzzy Logic</vt:lpstr>
      <vt:lpstr>Fuzzy Sets &amp; Fuzzy Logic</vt:lpstr>
      <vt:lpstr>Fuzzy Sets &amp; Fuzzy Logic</vt:lpstr>
      <vt:lpstr>Fuzzy Sets &amp; Fuzzy Logic</vt:lpstr>
      <vt:lpstr>Fuzzy Sets &amp; Fuzzy Logic</vt:lpstr>
      <vt:lpstr>Fuzzy Sets &amp; Fuzzy Logic</vt:lpstr>
      <vt:lpstr>DETECTING relationships in data</vt:lpstr>
      <vt:lpstr>DETECTING relationships in data</vt:lpstr>
      <vt:lpstr>Clustering</vt:lpstr>
      <vt:lpstr>Classification </vt:lpstr>
      <vt:lpstr>support vector machines</vt:lpstr>
      <vt:lpstr>Perceptrons</vt:lpstr>
      <vt:lpstr>Neural Networks</vt:lpstr>
      <vt:lpstr>Neural Networks</vt:lpstr>
      <vt:lpstr>Neural Networks</vt:lpstr>
      <vt:lpstr>Variations on neural networks</vt:lpstr>
      <vt:lpstr>PowerPoint Presentation</vt:lpstr>
      <vt:lpstr>Applications of Neural Networks</vt:lpstr>
      <vt:lpstr>Avoiding overtraining</vt:lpstr>
      <vt:lpstr>Other areas of ai </vt:lpstr>
      <vt:lpstr>Now you are all experts on ai.  (Ha!)</vt:lpstr>
      <vt:lpstr>Please complete the evaluation! </vt:lpstr>
      <vt:lpstr>So what do I do with all that information?</vt:lpstr>
      <vt:lpstr>Classic overview course</vt:lpstr>
      <vt:lpstr>Application-based course</vt:lpstr>
      <vt:lpstr>Technique focused course </vt:lpstr>
      <vt:lpstr>Part II:  HOW to proceed</vt:lpstr>
      <vt:lpstr>Part II:  HOW to proceed</vt:lpstr>
      <vt:lpstr>Part II:  HOW to proceed</vt:lpstr>
      <vt:lpstr>Part II:  HOW to proceed</vt:lpstr>
      <vt:lpstr>Part II:  HOW to proceed</vt:lpstr>
      <vt:lpstr>Part II:  PRE-REQUISITES</vt:lpstr>
      <vt:lpstr>Part II:  PRE-REQUISITES</vt:lpstr>
      <vt:lpstr>Part II:  PRE-REQUISITES</vt:lpstr>
      <vt:lpstr>Part II:  Resources</vt:lpstr>
      <vt:lpstr>Part II:  Resources</vt:lpstr>
      <vt:lpstr>Part II:  ReSources</vt:lpstr>
      <vt:lpstr>Part II:  ReSources</vt:lpstr>
      <vt:lpstr>Part II:  ReSources</vt:lpstr>
      <vt:lpstr>Part II:  ReSources</vt:lpstr>
      <vt:lpstr>Part II:  ReSources</vt:lpstr>
      <vt:lpstr>Part II:  ReSources</vt:lpstr>
      <vt:lpstr>Part II:  ReSources</vt:lpstr>
      <vt:lpstr>Part II:  Assignments</vt:lpstr>
      <vt:lpstr>Part II:  SO….  Discussion / Roundtable ???</vt:lpstr>
      <vt:lpstr>Part II:  SO….  Discussion / Roundtable ???</vt:lpstr>
    </vt:vector>
  </TitlesOfParts>
  <Company>UMKC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BOOTING INTO AI: Startup instructions for teaching artificial intelligence</dc:title>
  <dc:creator>Hare, Brian</dc:creator>
  <cp:lastModifiedBy>Brian</cp:lastModifiedBy>
  <cp:revision>108</cp:revision>
  <dcterms:created xsi:type="dcterms:W3CDTF">2019-02-19T16:06:01Z</dcterms:created>
  <dcterms:modified xsi:type="dcterms:W3CDTF">2019-03-01T07:00:26Z</dcterms:modified>
</cp:coreProperties>
</file>

<file path=docProps/thumbnail.jpeg>
</file>